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59" r:id="rId3"/>
    <p:sldId id="257" r:id="rId4"/>
    <p:sldId id="258" r:id="rId5"/>
    <p:sldId id="260" r:id="rId6"/>
    <p:sldId id="261" r:id="rId7"/>
    <p:sldId id="262" r:id="rId8"/>
    <p:sldId id="263" r:id="rId9"/>
    <p:sldId id="267" r:id="rId10"/>
    <p:sldId id="264" r:id="rId11"/>
    <p:sldId id="269" r:id="rId12"/>
    <p:sldId id="265" r:id="rId13"/>
    <p:sldId id="270" r:id="rId14"/>
    <p:sldId id="268" r:id="rId15"/>
    <p:sldId id="266" r:id="rId16"/>
    <p:sldId id="272" r:id="rId17"/>
    <p:sldId id="271"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798" autoAdjust="0"/>
  </p:normalViewPr>
  <p:slideViewPr>
    <p:cSldViewPr>
      <p:cViewPr varScale="1">
        <p:scale>
          <a:sx n="71" d="100"/>
          <a:sy n="71" d="100"/>
        </p:scale>
        <p:origin x="-154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CD32A8-075C-437E-8D54-58BCAB2B4DA3}" type="datetimeFigureOut">
              <a:rPr lang="en-US" smtClean="0"/>
              <a:t>6/25/2015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A612CD-73C0-4AE6-92DF-BDC15A1EB7C4}" type="slidenum">
              <a:rPr lang="en-US" smtClean="0"/>
              <a:t>‹#›</a:t>
            </a:fld>
            <a:endParaRPr lang="en-US"/>
          </a:p>
        </p:txBody>
      </p:sp>
    </p:spTree>
    <p:extLst>
      <p:ext uri="{BB962C8B-B14F-4D97-AF65-F5344CB8AC3E}">
        <p14:creationId xmlns:p14="http://schemas.microsoft.com/office/powerpoint/2010/main" val="1753976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instructor’s role in using base groups is to form heterogeneous groups of three or four, schedule time when they will regularly meet such as the beginning or end of class, create specific agendas with concrete tasks that provide a routine for base groups to follow when they meet, and have students periodically assess the effectiveness of their base group to determine interventions.  </a:t>
            </a:r>
            <a:endParaRPr lang="en-US" dirty="0"/>
          </a:p>
        </p:txBody>
      </p:sp>
      <p:sp>
        <p:nvSpPr>
          <p:cNvPr id="4" name="Slide Number Placeholder 3"/>
          <p:cNvSpPr>
            <a:spLocks noGrp="1"/>
          </p:cNvSpPr>
          <p:nvPr>
            <p:ph type="sldNum" sz="quarter" idx="10"/>
          </p:nvPr>
        </p:nvSpPr>
        <p:spPr/>
        <p:txBody>
          <a:bodyPr/>
          <a:lstStyle/>
          <a:p>
            <a:fld id="{B8A612CD-73C0-4AE6-92DF-BDC15A1EB7C4}" type="slidenum">
              <a:rPr lang="en-US" smtClean="0"/>
              <a:t>8</a:t>
            </a:fld>
            <a:endParaRPr lang="en-US"/>
          </a:p>
        </p:txBody>
      </p:sp>
    </p:spTree>
    <p:extLst>
      <p:ext uri="{BB962C8B-B14F-4D97-AF65-F5344CB8AC3E}">
        <p14:creationId xmlns:p14="http://schemas.microsoft.com/office/powerpoint/2010/main" val="2823116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Roles like recorder, motivator, spokesperson,</a:t>
            </a:r>
            <a:r>
              <a:rPr lang="en-US" baseline="0" dirty="0" smtClean="0"/>
              <a:t> and devil’s advocate </a:t>
            </a:r>
            <a:endParaRPr lang="en-US" dirty="0"/>
          </a:p>
        </p:txBody>
      </p:sp>
      <p:sp>
        <p:nvSpPr>
          <p:cNvPr id="4" name="Slide Number Placeholder 3"/>
          <p:cNvSpPr>
            <a:spLocks noGrp="1"/>
          </p:cNvSpPr>
          <p:nvPr>
            <p:ph type="sldNum" sz="quarter" idx="10"/>
          </p:nvPr>
        </p:nvSpPr>
        <p:spPr/>
        <p:txBody>
          <a:bodyPr/>
          <a:lstStyle/>
          <a:p>
            <a:fld id="{B8A612CD-73C0-4AE6-92DF-BDC15A1EB7C4}" type="slidenum">
              <a:rPr lang="en-US" smtClean="0"/>
              <a:t>10</a:t>
            </a:fld>
            <a:endParaRPr lang="en-US"/>
          </a:p>
        </p:txBody>
      </p:sp>
    </p:spTree>
    <p:extLst>
      <p:ext uri="{BB962C8B-B14F-4D97-AF65-F5344CB8AC3E}">
        <p14:creationId xmlns:p14="http://schemas.microsoft.com/office/powerpoint/2010/main" val="1361605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Use the class guidelines to remind students about the nature and quality of their participation.</a:t>
            </a:r>
          </a:p>
          <a:p>
            <a:r>
              <a:rPr lang="en-US" sz="1200" b="0" i="0" u="none" strike="noStrike" kern="1200" baseline="0" dirty="0" smtClean="0">
                <a:solidFill>
                  <a:schemeClr val="tx1"/>
                </a:solidFill>
                <a:latin typeface="+mn-lt"/>
                <a:ea typeface="+mn-ea"/>
                <a:cs typeface="+mn-cs"/>
              </a:rPr>
              <a:t>– Assign roles to group members and rotate roles around the group</a:t>
            </a:r>
          </a:p>
          <a:p>
            <a:r>
              <a:rPr lang="en-US" sz="1200" b="0" i="0" u="none" strike="noStrike" kern="1200" baseline="0" dirty="0" smtClean="0">
                <a:solidFill>
                  <a:schemeClr val="tx1"/>
                </a:solidFill>
                <a:latin typeface="+mn-lt"/>
                <a:ea typeface="+mn-ea"/>
                <a:cs typeface="+mn-cs"/>
              </a:rPr>
              <a:t>– Ask groups to assign a monitor to keep track of participation and to encourage quiet students to</a:t>
            </a:r>
          </a:p>
          <a:p>
            <a:r>
              <a:rPr lang="en-US" sz="1200" b="0" i="0" u="none" strike="noStrike" kern="1200" baseline="0" dirty="0" smtClean="0">
                <a:solidFill>
                  <a:schemeClr val="tx1"/>
                </a:solidFill>
                <a:latin typeface="+mn-lt"/>
                <a:ea typeface="+mn-ea"/>
                <a:cs typeface="+mn-cs"/>
              </a:rPr>
              <a:t>contribute and discourage dominant members from holding the floor. Suggest strategies for monitors</a:t>
            </a:r>
          </a:p>
          <a:p>
            <a:r>
              <a:rPr lang="en-US" sz="1200" b="0" i="0" u="none" strike="noStrike" kern="1200" baseline="0" dirty="0" smtClean="0">
                <a:solidFill>
                  <a:schemeClr val="tx1"/>
                </a:solidFill>
                <a:latin typeface="+mn-lt"/>
                <a:ea typeface="+mn-ea"/>
                <a:cs typeface="+mn-cs"/>
              </a:rPr>
              <a:t>such as—drawing out non‐participants by asking them a question; asking members to write answers</a:t>
            </a:r>
          </a:p>
          <a:p>
            <a:r>
              <a:rPr lang="en-US" sz="1200" b="0" i="0" u="none" strike="noStrike" kern="1200" baseline="0" dirty="0" smtClean="0">
                <a:solidFill>
                  <a:schemeClr val="tx1"/>
                </a:solidFill>
                <a:latin typeface="+mn-lt"/>
                <a:ea typeface="+mn-ea"/>
                <a:cs typeface="+mn-cs"/>
              </a:rPr>
              <a:t>before speaking; how to interrupt dominant speakers and solicit others’ ideas, etc.</a:t>
            </a:r>
          </a:p>
          <a:p>
            <a:r>
              <a:rPr lang="en-US" sz="1200" b="0" i="0" u="none" strike="noStrike" kern="1200" baseline="0" dirty="0" smtClean="0">
                <a:solidFill>
                  <a:schemeClr val="tx1"/>
                </a:solidFill>
                <a:latin typeface="+mn-lt"/>
                <a:ea typeface="+mn-ea"/>
                <a:cs typeface="+mn-cs"/>
              </a:rPr>
              <a:t>– Openly discuss in class ways to respond effectively to conflicts that jeopardize group learning. The</a:t>
            </a:r>
          </a:p>
          <a:p>
            <a:r>
              <a:rPr lang="en-US" sz="1200" b="0" i="0" u="none" strike="noStrike" kern="1200" baseline="0" dirty="0" smtClean="0">
                <a:solidFill>
                  <a:schemeClr val="tx1"/>
                </a:solidFill>
                <a:latin typeface="+mn-lt"/>
                <a:ea typeface="+mn-ea"/>
                <a:cs typeface="+mn-cs"/>
              </a:rPr>
              <a:t>instructor can talk about problem behavior without naming individual students and without students</a:t>
            </a:r>
          </a:p>
          <a:p>
            <a:r>
              <a:rPr lang="en-US" sz="1200" b="0" i="0" u="none" strike="noStrike" kern="1200" baseline="0" dirty="0" smtClean="0">
                <a:solidFill>
                  <a:schemeClr val="tx1"/>
                </a:solidFill>
                <a:latin typeface="+mn-lt"/>
                <a:ea typeface="+mn-ea"/>
                <a:cs typeface="+mn-cs"/>
              </a:rPr>
              <a:t>feeling like they are being singled out for criticism.</a:t>
            </a:r>
          </a:p>
          <a:p>
            <a:r>
              <a:rPr lang="en-US" sz="1200" b="0" i="0" u="none" strike="noStrike" kern="1200" baseline="0" dirty="0" smtClean="0">
                <a:solidFill>
                  <a:schemeClr val="tx1"/>
                </a:solidFill>
                <a:latin typeface="+mn-lt"/>
                <a:ea typeface="+mn-ea"/>
                <a:cs typeface="+mn-cs"/>
              </a:rPr>
              <a:t>– Instructor intervention. Try to diagnose the reasons behind the student’s behavior before intervening.</a:t>
            </a:r>
            <a:endParaRPr lang="en-US" dirty="0"/>
          </a:p>
        </p:txBody>
      </p:sp>
      <p:sp>
        <p:nvSpPr>
          <p:cNvPr id="4" name="Slide Number Placeholder 3"/>
          <p:cNvSpPr>
            <a:spLocks noGrp="1"/>
          </p:cNvSpPr>
          <p:nvPr>
            <p:ph type="sldNum" sz="quarter" idx="10"/>
          </p:nvPr>
        </p:nvSpPr>
        <p:spPr/>
        <p:txBody>
          <a:bodyPr/>
          <a:lstStyle/>
          <a:p>
            <a:fld id="{B8A612CD-73C0-4AE6-92DF-BDC15A1EB7C4}" type="slidenum">
              <a:rPr lang="en-US" smtClean="0"/>
              <a:t>17</a:t>
            </a:fld>
            <a:endParaRPr lang="en-US"/>
          </a:p>
        </p:txBody>
      </p:sp>
    </p:spTree>
    <p:extLst>
      <p:ext uri="{BB962C8B-B14F-4D97-AF65-F5344CB8AC3E}">
        <p14:creationId xmlns:p14="http://schemas.microsoft.com/office/powerpoint/2010/main" val="1580060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6/25/2015</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6/25/2015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6/25/2015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1D8BD707-D9CF-40AE-B4C6-C98DA3205C09}" type="datetimeFigureOut">
              <a:rPr lang="en-US" smtClean="0"/>
              <a:pPr/>
              <a:t>6/25/2015</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447801"/>
            <a:ext cx="8686800" cy="1371600"/>
          </a:xfrm>
        </p:spPr>
        <p:txBody>
          <a:bodyPr>
            <a:normAutofit/>
          </a:bodyPr>
          <a:lstStyle/>
          <a:p>
            <a:pPr algn="ctr"/>
            <a:r>
              <a:rPr lang="en-US" sz="4000" dirty="0" smtClean="0"/>
              <a:t>Active and Collaborative Learning </a:t>
            </a:r>
            <a:endParaRPr lang="en-US" sz="4000" dirty="0"/>
          </a:p>
        </p:txBody>
      </p:sp>
      <p:sp>
        <p:nvSpPr>
          <p:cNvPr id="3" name="Subtitle 2"/>
          <p:cNvSpPr>
            <a:spLocks noGrp="1"/>
          </p:cNvSpPr>
          <p:nvPr>
            <p:ph type="subTitle" idx="1"/>
          </p:nvPr>
        </p:nvSpPr>
        <p:spPr>
          <a:xfrm>
            <a:off x="762000" y="3505200"/>
            <a:ext cx="7620000" cy="1144632"/>
          </a:xfrm>
        </p:spPr>
        <p:txBody>
          <a:bodyPr/>
          <a:lstStyle/>
          <a:p>
            <a:r>
              <a:rPr lang="en-US" dirty="0" smtClean="0"/>
              <a:t>Enhancing soft skills through communication and teamwork while enhancing learning through meaningful engagement</a:t>
            </a:r>
            <a:endParaRPr lang="en-US" dirty="0"/>
          </a:p>
        </p:txBody>
      </p:sp>
    </p:spTree>
    <p:extLst>
      <p:ext uri="{BB962C8B-B14F-4D97-AF65-F5344CB8AC3E}">
        <p14:creationId xmlns:p14="http://schemas.microsoft.com/office/powerpoint/2010/main" val="41532097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a:spLocks noGrp="1"/>
          </p:cNvSpPr>
          <p:nvPr>
            <p:ph type="title"/>
          </p:nvPr>
        </p:nvSpPr>
        <p:spPr>
          <a:xfrm>
            <a:off x="533400" y="152400"/>
            <a:ext cx="2950936" cy="1146438"/>
          </a:xfrm>
        </p:spPr>
        <p:txBody>
          <a:bodyPr/>
          <a:lstStyle/>
          <a:p>
            <a:r>
              <a:rPr lang="en-US" dirty="0" smtClean="0"/>
              <a:t>Types of Learning Groups</a:t>
            </a:r>
            <a:endParaRPr lang="en-US" dirty="0"/>
          </a:p>
        </p:txBody>
      </p:sp>
      <p:sp>
        <p:nvSpPr>
          <p:cNvPr id="7" name="Content Placeholder 7"/>
          <p:cNvSpPr>
            <a:spLocks noGrp="1"/>
          </p:cNvSpPr>
          <p:nvPr>
            <p:ph idx="1"/>
          </p:nvPr>
        </p:nvSpPr>
        <p:spPr>
          <a:xfrm>
            <a:off x="533400" y="3581400"/>
            <a:ext cx="7696200" cy="3102923"/>
          </a:xfrm>
        </p:spPr>
        <p:txBody>
          <a:bodyPr/>
          <a:lstStyle/>
          <a:p>
            <a:r>
              <a:rPr lang="en-US" dirty="0" smtClean="0"/>
              <a:t>Groups are formed for at least one class period and may stay together for several weeks</a:t>
            </a:r>
          </a:p>
          <a:p>
            <a:r>
              <a:rPr lang="en-US" dirty="0" smtClean="0"/>
              <a:t>Students are assigned roles within the group (rotate)</a:t>
            </a:r>
          </a:p>
          <a:p>
            <a:r>
              <a:rPr lang="en-US" dirty="0" smtClean="0"/>
              <a:t>Instructor’s role – “guide on the side”</a:t>
            </a:r>
          </a:p>
          <a:p>
            <a:r>
              <a:rPr lang="en-US" dirty="0" smtClean="0"/>
              <a:t>Students become the discoverers of knowledge</a:t>
            </a:r>
          </a:p>
          <a:p>
            <a:r>
              <a:rPr lang="en-US" dirty="0" smtClean="0"/>
              <a:t>Offer bonus points to each if collectively the test scores reach a certain threshold</a:t>
            </a:r>
          </a:p>
          <a:p>
            <a:endParaRPr lang="en-US" dirty="0" smtClean="0"/>
          </a:p>
          <a:p>
            <a:endParaRPr lang="en-US" dirty="0" smtClean="0"/>
          </a:p>
          <a:p>
            <a:endParaRPr lang="en-US" dirty="0" smtClean="0"/>
          </a:p>
        </p:txBody>
      </p:sp>
      <p:sp>
        <p:nvSpPr>
          <p:cNvPr id="8" name="Text Placeholder 8"/>
          <p:cNvSpPr>
            <a:spLocks noGrp="1"/>
          </p:cNvSpPr>
          <p:nvPr>
            <p:ph type="body" sz="half" idx="2"/>
          </p:nvPr>
        </p:nvSpPr>
        <p:spPr>
          <a:xfrm>
            <a:off x="838200" y="2133600"/>
            <a:ext cx="6096000" cy="2245387"/>
          </a:xfrm>
        </p:spPr>
        <p:txBody>
          <a:bodyPr>
            <a:normAutofit/>
          </a:bodyPr>
          <a:lstStyle/>
          <a:p>
            <a:r>
              <a:rPr lang="en-US" sz="2400" dirty="0" smtClean="0"/>
              <a:t>Formal Learning Groups</a:t>
            </a:r>
          </a:p>
          <a:p>
            <a:r>
              <a:rPr lang="en-US" sz="2400" dirty="0" smtClean="0"/>
              <a:t>Short term projects</a:t>
            </a:r>
            <a:endParaRPr lang="en-US" sz="2400" dirty="0"/>
          </a:p>
        </p:txBody>
      </p:sp>
    </p:spTree>
    <p:extLst>
      <p:ext uri="{BB962C8B-B14F-4D97-AF65-F5344CB8AC3E}">
        <p14:creationId xmlns:p14="http://schemas.microsoft.com/office/powerpoint/2010/main" val="24831638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Formal Learning Group</a:t>
            </a:r>
            <a:endParaRPr lang="en-US" dirty="0"/>
          </a:p>
        </p:txBody>
      </p:sp>
      <p:sp>
        <p:nvSpPr>
          <p:cNvPr id="3" name="Content Placeholder 2"/>
          <p:cNvSpPr>
            <a:spLocks noGrp="1"/>
          </p:cNvSpPr>
          <p:nvPr>
            <p:ph idx="1"/>
          </p:nvPr>
        </p:nvSpPr>
        <p:spPr/>
        <p:txBody>
          <a:bodyPr/>
          <a:lstStyle/>
          <a:p>
            <a:r>
              <a:rPr lang="en-US" dirty="0" smtClean="0"/>
              <a:t>Master Cleaning Schedule</a:t>
            </a:r>
          </a:p>
          <a:p>
            <a:r>
              <a:rPr lang="en-US" dirty="0" smtClean="0"/>
              <a:t>Prep lists</a:t>
            </a:r>
          </a:p>
          <a:p>
            <a:r>
              <a:rPr lang="en-US" dirty="0" smtClean="0"/>
              <a:t>Lab projects</a:t>
            </a:r>
          </a:p>
          <a:p>
            <a:r>
              <a:rPr lang="en-US" dirty="0" smtClean="0"/>
              <a:t>Catered events</a:t>
            </a:r>
          </a:p>
          <a:p>
            <a:r>
              <a:rPr lang="en-US" dirty="0" smtClean="0"/>
              <a:t>Restaurant/menu design</a:t>
            </a:r>
          </a:p>
          <a:p>
            <a:r>
              <a:rPr lang="en-US" dirty="0" smtClean="0"/>
              <a:t>Research of </a:t>
            </a:r>
            <a:r>
              <a:rPr lang="en-US" dirty="0" err="1" smtClean="0"/>
              <a:t>foodbourne</a:t>
            </a:r>
            <a:r>
              <a:rPr lang="en-US" dirty="0" smtClean="0"/>
              <a:t> illness with oral report</a:t>
            </a:r>
          </a:p>
          <a:p>
            <a:r>
              <a:rPr lang="en-US" dirty="0" smtClean="0"/>
              <a:t>Topical papers</a:t>
            </a:r>
          </a:p>
          <a:p>
            <a:r>
              <a:rPr lang="en-US" dirty="0" smtClean="0"/>
              <a:t>Organizational/flow chart</a:t>
            </a:r>
          </a:p>
          <a:p>
            <a:r>
              <a:rPr lang="en-US" dirty="0" smtClean="0"/>
              <a:t>Case Studies</a:t>
            </a:r>
          </a:p>
          <a:p>
            <a:endParaRPr lang="en-US" dirty="0" smtClean="0"/>
          </a:p>
          <a:p>
            <a:endParaRPr lang="en-US" dirty="0"/>
          </a:p>
        </p:txBody>
      </p:sp>
      <p:sp>
        <p:nvSpPr>
          <p:cNvPr id="4" name="Title 4"/>
          <p:cNvSpPr txBox="1">
            <a:spLocks/>
          </p:cNvSpPr>
          <p:nvPr/>
        </p:nvSpPr>
        <p:spPr>
          <a:xfrm>
            <a:off x="0" y="533400"/>
            <a:ext cx="9448800" cy="1066800"/>
          </a:xfrm>
          <a:prstGeom prst="rect">
            <a:avLst/>
          </a:prstGeom>
        </p:spPr>
        <p:txBody>
          <a:bodyPr vert="horz" lIns="91440" tIns="45720" rIns="91440" bIns="45720" rtlCol="0" anchor="b">
            <a:normAutofit fontScale="92500" lnSpcReduction="20000"/>
          </a:bodyPr>
          <a:lst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Projects for Different Types of Learning Communities</a:t>
            </a:r>
            <a:endParaRPr lang="en-US" dirty="0"/>
          </a:p>
        </p:txBody>
      </p:sp>
    </p:spTree>
    <p:extLst>
      <p:ext uri="{BB962C8B-B14F-4D97-AF65-F5344CB8AC3E}">
        <p14:creationId xmlns:p14="http://schemas.microsoft.com/office/powerpoint/2010/main" val="672211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52400"/>
            <a:ext cx="2950936" cy="1146438"/>
          </a:xfrm>
        </p:spPr>
        <p:txBody>
          <a:bodyPr/>
          <a:lstStyle/>
          <a:p>
            <a:r>
              <a:rPr lang="en-US" dirty="0" smtClean="0"/>
              <a:t>Types of Learning Groups</a:t>
            </a:r>
            <a:endParaRPr lang="en-US" dirty="0"/>
          </a:p>
        </p:txBody>
      </p:sp>
      <p:sp>
        <p:nvSpPr>
          <p:cNvPr id="6" name="Content Placeholder 7"/>
          <p:cNvSpPr>
            <a:spLocks noGrp="1"/>
          </p:cNvSpPr>
          <p:nvPr>
            <p:ph idx="1"/>
          </p:nvPr>
        </p:nvSpPr>
        <p:spPr>
          <a:xfrm>
            <a:off x="533400" y="3429000"/>
            <a:ext cx="7696200" cy="3483923"/>
          </a:xfrm>
        </p:spPr>
        <p:txBody>
          <a:bodyPr/>
          <a:lstStyle/>
          <a:p>
            <a:r>
              <a:rPr lang="en-US" dirty="0" smtClean="0"/>
              <a:t>Groups are formed on the fly and are random</a:t>
            </a:r>
          </a:p>
          <a:p>
            <a:r>
              <a:rPr lang="en-US" dirty="0" smtClean="0"/>
              <a:t>Informal groups are useful for breaking up the lecture into shorter segments</a:t>
            </a:r>
          </a:p>
          <a:p>
            <a:r>
              <a:rPr lang="en-US" dirty="0" smtClean="0"/>
              <a:t>Allows for greater diversity</a:t>
            </a:r>
          </a:p>
          <a:p>
            <a:r>
              <a:rPr lang="en-US" dirty="0" smtClean="0"/>
              <a:t>Because of the small size, requires more participation</a:t>
            </a:r>
          </a:p>
          <a:p>
            <a:r>
              <a:rPr lang="en-US" dirty="0" smtClean="0"/>
              <a:t>Increases the amount of material retained by students from daily lecture </a:t>
            </a:r>
          </a:p>
          <a:p>
            <a:endParaRPr lang="en-US" dirty="0" smtClean="0"/>
          </a:p>
          <a:p>
            <a:endParaRPr lang="en-US" dirty="0" smtClean="0"/>
          </a:p>
          <a:p>
            <a:endParaRPr lang="en-US" dirty="0" smtClean="0"/>
          </a:p>
        </p:txBody>
      </p:sp>
      <p:sp>
        <p:nvSpPr>
          <p:cNvPr id="7" name="Text Placeholder 8"/>
          <p:cNvSpPr>
            <a:spLocks noGrp="1"/>
          </p:cNvSpPr>
          <p:nvPr>
            <p:ph type="body" sz="half" idx="2"/>
          </p:nvPr>
        </p:nvSpPr>
        <p:spPr>
          <a:xfrm>
            <a:off x="914400" y="2057400"/>
            <a:ext cx="6096000" cy="2245387"/>
          </a:xfrm>
        </p:spPr>
        <p:txBody>
          <a:bodyPr>
            <a:normAutofit/>
          </a:bodyPr>
          <a:lstStyle/>
          <a:p>
            <a:r>
              <a:rPr lang="en-US" sz="2400" dirty="0" smtClean="0"/>
              <a:t>Informal Learning Groups</a:t>
            </a:r>
          </a:p>
          <a:p>
            <a:r>
              <a:rPr lang="en-US" sz="2400" dirty="0" smtClean="0"/>
              <a:t>Ad-hoc groups</a:t>
            </a:r>
            <a:endParaRPr lang="en-US" sz="2400" dirty="0"/>
          </a:p>
        </p:txBody>
      </p:sp>
    </p:spTree>
    <p:extLst>
      <p:ext uri="{BB962C8B-B14F-4D97-AF65-F5344CB8AC3E}">
        <p14:creationId xmlns:p14="http://schemas.microsoft.com/office/powerpoint/2010/main" val="5057163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1544715"/>
            <a:ext cx="7315200" cy="1154097"/>
          </a:xfrm>
        </p:spPr>
        <p:txBody>
          <a:bodyPr/>
          <a:lstStyle/>
          <a:p>
            <a:r>
              <a:rPr lang="en-US" dirty="0" smtClean="0"/>
              <a:t>The Informal Learning Group</a:t>
            </a:r>
            <a:endParaRPr lang="en-US" dirty="0"/>
          </a:p>
        </p:txBody>
      </p:sp>
      <p:sp>
        <p:nvSpPr>
          <p:cNvPr id="5" name="Content Placeholder 2"/>
          <p:cNvSpPr>
            <a:spLocks noGrp="1"/>
          </p:cNvSpPr>
          <p:nvPr>
            <p:ph idx="1"/>
          </p:nvPr>
        </p:nvSpPr>
        <p:spPr>
          <a:xfrm>
            <a:off x="914400" y="2769833"/>
            <a:ext cx="7315200" cy="3539527"/>
          </a:xfrm>
        </p:spPr>
        <p:txBody>
          <a:bodyPr/>
          <a:lstStyle/>
          <a:p>
            <a:r>
              <a:rPr lang="en-US" dirty="0" smtClean="0"/>
              <a:t>Turn and talk</a:t>
            </a:r>
          </a:p>
          <a:p>
            <a:r>
              <a:rPr lang="en-US" dirty="0" smtClean="0"/>
              <a:t>Note Check</a:t>
            </a:r>
          </a:p>
          <a:p>
            <a:r>
              <a:rPr lang="en-US" dirty="0" smtClean="0"/>
              <a:t>Comprehension assessment</a:t>
            </a:r>
          </a:p>
          <a:p>
            <a:r>
              <a:rPr lang="en-US" dirty="0" smtClean="0"/>
              <a:t>Exit ticket</a:t>
            </a:r>
          </a:p>
          <a:p>
            <a:r>
              <a:rPr lang="en-US" dirty="0" smtClean="0"/>
              <a:t>Critical thinking exercises</a:t>
            </a:r>
          </a:p>
          <a:p>
            <a:r>
              <a:rPr lang="en-US" dirty="0" smtClean="0"/>
              <a:t>Short product ID exercises</a:t>
            </a:r>
          </a:p>
          <a:p>
            <a:r>
              <a:rPr lang="en-US" dirty="0" smtClean="0"/>
              <a:t>Lab rotation</a:t>
            </a:r>
          </a:p>
          <a:p>
            <a:r>
              <a:rPr lang="en-US" dirty="0" smtClean="0"/>
              <a:t>Review/What’s the best answer?</a:t>
            </a:r>
            <a:r>
              <a:rPr lang="en-US" dirty="0"/>
              <a:t> </a:t>
            </a:r>
            <a:endParaRPr lang="en-US" dirty="0" smtClean="0"/>
          </a:p>
          <a:p>
            <a:r>
              <a:rPr lang="en-US" dirty="0" smtClean="0"/>
              <a:t>Short </a:t>
            </a:r>
            <a:r>
              <a:rPr lang="en-US" dirty="0"/>
              <a:t>activities to break up lecture</a:t>
            </a:r>
          </a:p>
          <a:p>
            <a:endParaRPr lang="en-US" dirty="0" smtClean="0"/>
          </a:p>
          <a:p>
            <a:endParaRPr lang="en-US" dirty="0" smtClean="0"/>
          </a:p>
          <a:p>
            <a:endParaRPr lang="en-US" dirty="0" smtClean="0"/>
          </a:p>
          <a:p>
            <a:endParaRPr lang="en-US" dirty="0"/>
          </a:p>
        </p:txBody>
      </p:sp>
      <p:sp>
        <p:nvSpPr>
          <p:cNvPr id="6" name="Title 4"/>
          <p:cNvSpPr txBox="1">
            <a:spLocks/>
          </p:cNvSpPr>
          <p:nvPr/>
        </p:nvSpPr>
        <p:spPr>
          <a:xfrm>
            <a:off x="0" y="533400"/>
            <a:ext cx="9448800" cy="1066800"/>
          </a:xfrm>
          <a:prstGeom prst="rect">
            <a:avLst/>
          </a:prstGeom>
        </p:spPr>
        <p:txBody>
          <a:bodyPr vert="horz" lIns="91440" tIns="45720" rIns="91440" bIns="45720" rtlCol="0" anchor="b">
            <a:normAutofit fontScale="92500" lnSpcReduction="20000"/>
          </a:bodyPr>
          <a:lst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Activities for Different Types of Learning Communities</a:t>
            </a:r>
            <a:endParaRPr lang="en-US" dirty="0"/>
          </a:p>
        </p:txBody>
      </p:sp>
    </p:spTree>
    <p:extLst>
      <p:ext uri="{BB962C8B-B14F-4D97-AF65-F5344CB8AC3E}">
        <p14:creationId xmlns:p14="http://schemas.microsoft.com/office/powerpoint/2010/main" val="36587289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77386245"/>
              </p:ext>
            </p:extLst>
          </p:nvPr>
        </p:nvGraphicFramePr>
        <p:xfrm>
          <a:off x="304800" y="304800"/>
          <a:ext cx="8458200" cy="6324602"/>
        </p:xfrm>
        <a:graphic>
          <a:graphicData uri="http://schemas.openxmlformats.org/drawingml/2006/table">
            <a:tbl>
              <a:tblPr firstRow="1" firstCol="1" bandRow="1">
                <a:tableStyleId>{5C22544A-7EE6-4342-B048-85BDC9FD1C3A}</a:tableStyleId>
              </a:tblPr>
              <a:tblGrid>
                <a:gridCol w="1199298"/>
                <a:gridCol w="7258902"/>
              </a:tblGrid>
              <a:tr h="234245">
                <a:tc>
                  <a:txBody>
                    <a:bodyPr/>
                    <a:lstStyle/>
                    <a:p>
                      <a:pPr marL="0" marR="0">
                        <a:lnSpc>
                          <a:spcPct val="115000"/>
                        </a:lnSpc>
                        <a:spcBef>
                          <a:spcPts val="0"/>
                        </a:spcBef>
                        <a:spcAft>
                          <a:spcPts val="0"/>
                        </a:spcAft>
                      </a:pPr>
                      <a:r>
                        <a:rPr lang="en-US" sz="700" dirty="0">
                          <a:effectLst/>
                        </a:rPr>
                        <a:t>Time </a:t>
                      </a:r>
                      <a:endParaRPr lang="en-US" sz="700" dirty="0">
                        <a:effectLst/>
                        <a:latin typeface="Calibri"/>
                        <a:ea typeface="Calibri"/>
                        <a:cs typeface="Times New Roman"/>
                      </a:endParaRPr>
                    </a:p>
                  </a:txBody>
                  <a:tcPr marL="46621" marR="46621" marT="0" marB="0"/>
                </a:tc>
                <a:tc>
                  <a:txBody>
                    <a:bodyPr/>
                    <a:lstStyle/>
                    <a:p>
                      <a:pPr marL="0" marR="0">
                        <a:lnSpc>
                          <a:spcPct val="115000"/>
                        </a:lnSpc>
                        <a:spcBef>
                          <a:spcPts val="0"/>
                        </a:spcBef>
                        <a:spcAft>
                          <a:spcPts val="0"/>
                        </a:spcAft>
                      </a:pPr>
                      <a:r>
                        <a:rPr lang="en-US" sz="700" dirty="0">
                          <a:effectLst/>
                        </a:rPr>
                        <a:t>Meeting person </a:t>
                      </a:r>
                      <a:endParaRPr lang="en-US" sz="700" dirty="0">
                        <a:effectLst/>
                        <a:latin typeface="Calibri"/>
                        <a:ea typeface="Calibri"/>
                        <a:cs typeface="Times New Roman"/>
                      </a:endParaRPr>
                    </a:p>
                  </a:txBody>
                  <a:tcPr marL="46621" marR="46621" marT="0" marB="0"/>
                </a:tc>
              </a:tr>
              <a:tr h="468489">
                <a:tc>
                  <a:txBody>
                    <a:bodyPr/>
                    <a:lstStyle/>
                    <a:p>
                      <a:pPr marL="0" marR="0">
                        <a:lnSpc>
                          <a:spcPct val="115000"/>
                        </a:lnSpc>
                        <a:spcBef>
                          <a:spcPts val="0"/>
                        </a:spcBef>
                        <a:spcAft>
                          <a:spcPts val="0"/>
                        </a:spcAft>
                      </a:pPr>
                      <a:r>
                        <a:rPr lang="en-US" sz="700">
                          <a:effectLst/>
                        </a:rPr>
                        <a:t>8:00</a:t>
                      </a:r>
                    </a:p>
                    <a:p>
                      <a:pPr marL="0" marR="0">
                        <a:lnSpc>
                          <a:spcPct val="115000"/>
                        </a:lnSpc>
                        <a:spcBef>
                          <a:spcPts val="0"/>
                        </a:spcBef>
                        <a:spcAft>
                          <a:spcPts val="0"/>
                        </a:spcAft>
                      </a:pPr>
                      <a:r>
                        <a:rPr lang="en-US" sz="700">
                          <a:effectLst/>
                        </a:rPr>
                        <a:t> </a:t>
                      </a:r>
                      <a:endParaRPr lang="en-US" sz="700">
                        <a:effectLst/>
                        <a:latin typeface="Calibri"/>
                        <a:ea typeface="Calibri"/>
                        <a:cs typeface="Times New Roman"/>
                      </a:endParaRPr>
                    </a:p>
                  </a:txBody>
                  <a:tcPr marL="46621" marR="46621" marT="0" marB="0"/>
                </a:tc>
                <a:tc>
                  <a:txBody>
                    <a:bodyPr/>
                    <a:lstStyle/>
                    <a:p>
                      <a:pPr marL="0" marR="0">
                        <a:lnSpc>
                          <a:spcPct val="115000"/>
                        </a:lnSpc>
                        <a:spcBef>
                          <a:spcPts val="0"/>
                        </a:spcBef>
                        <a:spcAft>
                          <a:spcPts val="0"/>
                        </a:spcAft>
                      </a:pPr>
                      <a:r>
                        <a:rPr lang="en-US" sz="700">
                          <a:effectLst/>
                        </a:rPr>
                        <a:t>(2)</a:t>
                      </a:r>
                      <a:endParaRPr lang="en-US" sz="700">
                        <a:effectLst/>
                        <a:latin typeface="Calibri"/>
                        <a:ea typeface="Calibri"/>
                        <a:cs typeface="Times New Roman"/>
                      </a:endParaRPr>
                    </a:p>
                  </a:txBody>
                  <a:tcPr marL="46621" marR="46621" marT="0" marB="0"/>
                </a:tc>
              </a:tr>
              <a:tr h="468489">
                <a:tc>
                  <a:txBody>
                    <a:bodyPr/>
                    <a:lstStyle/>
                    <a:p>
                      <a:pPr marL="0" marR="0">
                        <a:lnSpc>
                          <a:spcPct val="115000"/>
                        </a:lnSpc>
                        <a:spcBef>
                          <a:spcPts val="0"/>
                        </a:spcBef>
                        <a:spcAft>
                          <a:spcPts val="0"/>
                        </a:spcAft>
                      </a:pPr>
                      <a:r>
                        <a:rPr lang="en-US" sz="700">
                          <a:effectLst/>
                        </a:rPr>
                        <a:t>9:00</a:t>
                      </a:r>
                    </a:p>
                    <a:p>
                      <a:pPr marL="0" marR="0">
                        <a:lnSpc>
                          <a:spcPct val="115000"/>
                        </a:lnSpc>
                        <a:spcBef>
                          <a:spcPts val="0"/>
                        </a:spcBef>
                        <a:spcAft>
                          <a:spcPts val="0"/>
                        </a:spcAft>
                      </a:pPr>
                      <a:r>
                        <a:rPr lang="en-US" sz="700">
                          <a:effectLst/>
                        </a:rPr>
                        <a:t> </a:t>
                      </a:r>
                      <a:endParaRPr lang="en-US" sz="700">
                        <a:effectLst/>
                        <a:latin typeface="Calibri"/>
                        <a:ea typeface="Calibri"/>
                        <a:cs typeface="Times New Roman"/>
                      </a:endParaRPr>
                    </a:p>
                  </a:txBody>
                  <a:tcPr marL="46621" marR="46621" marT="0" marB="0"/>
                </a:tc>
                <a:tc>
                  <a:txBody>
                    <a:bodyPr/>
                    <a:lstStyle/>
                    <a:p>
                      <a:pPr marL="0" marR="0">
                        <a:lnSpc>
                          <a:spcPct val="115000"/>
                        </a:lnSpc>
                        <a:spcBef>
                          <a:spcPts val="0"/>
                        </a:spcBef>
                        <a:spcAft>
                          <a:spcPts val="0"/>
                        </a:spcAft>
                      </a:pPr>
                      <a:r>
                        <a:rPr lang="en-US" sz="700">
                          <a:effectLst/>
                        </a:rPr>
                        <a:t>(2)</a:t>
                      </a:r>
                      <a:endParaRPr lang="en-US" sz="700">
                        <a:effectLst/>
                        <a:latin typeface="Calibri"/>
                        <a:ea typeface="Calibri"/>
                        <a:cs typeface="Times New Roman"/>
                      </a:endParaRPr>
                    </a:p>
                  </a:txBody>
                  <a:tcPr marL="46621" marR="46621" marT="0" marB="0"/>
                </a:tc>
              </a:tr>
              <a:tr h="468489">
                <a:tc>
                  <a:txBody>
                    <a:bodyPr/>
                    <a:lstStyle/>
                    <a:p>
                      <a:pPr marL="0" marR="0">
                        <a:lnSpc>
                          <a:spcPct val="115000"/>
                        </a:lnSpc>
                        <a:spcBef>
                          <a:spcPts val="0"/>
                        </a:spcBef>
                        <a:spcAft>
                          <a:spcPts val="0"/>
                        </a:spcAft>
                      </a:pPr>
                      <a:r>
                        <a:rPr lang="en-US" sz="700">
                          <a:effectLst/>
                        </a:rPr>
                        <a:t>10:00</a:t>
                      </a:r>
                    </a:p>
                    <a:p>
                      <a:pPr marL="0" marR="0">
                        <a:lnSpc>
                          <a:spcPct val="115000"/>
                        </a:lnSpc>
                        <a:spcBef>
                          <a:spcPts val="0"/>
                        </a:spcBef>
                        <a:spcAft>
                          <a:spcPts val="0"/>
                        </a:spcAft>
                      </a:pPr>
                      <a:r>
                        <a:rPr lang="en-US" sz="700">
                          <a:effectLst/>
                        </a:rPr>
                        <a:t> </a:t>
                      </a:r>
                      <a:endParaRPr lang="en-US" sz="700">
                        <a:effectLst/>
                        <a:latin typeface="Calibri"/>
                        <a:ea typeface="Calibri"/>
                        <a:cs typeface="Times New Roman"/>
                      </a:endParaRPr>
                    </a:p>
                  </a:txBody>
                  <a:tcPr marL="46621" marR="46621" marT="0" marB="0"/>
                </a:tc>
                <a:tc>
                  <a:txBody>
                    <a:bodyPr/>
                    <a:lstStyle/>
                    <a:p>
                      <a:pPr marL="0" marR="0">
                        <a:lnSpc>
                          <a:spcPct val="115000"/>
                        </a:lnSpc>
                        <a:spcBef>
                          <a:spcPts val="0"/>
                        </a:spcBef>
                        <a:spcAft>
                          <a:spcPts val="0"/>
                        </a:spcAft>
                      </a:pPr>
                      <a:r>
                        <a:rPr lang="en-US" sz="700">
                          <a:effectLst/>
                        </a:rPr>
                        <a:t>(2)</a:t>
                      </a:r>
                      <a:endParaRPr lang="en-US" sz="700">
                        <a:effectLst/>
                        <a:latin typeface="Calibri"/>
                        <a:ea typeface="Calibri"/>
                        <a:cs typeface="Times New Roman"/>
                      </a:endParaRPr>
                    </a:p>
                  </a:txBody>
                  <a:tcPr marL="46621" marR="46621" marT="0" marB="0"/>
                </a:tc>
              </a:tr>
              <a:tr h="468489">
                <a:tc>
                  <a:txBody>
                    <a:bodyPr/>
                    <a:lstStyle/>
                    <a:p>
                      <a:pPr marL="0" marR="0">
                        <a:lnSpc>
                          <a:spcPct val="115000"/>
                        </a:lnSpc>
                        <a:spcBef>
                          <a:spcPts val="0"/>
                        </a:spcBef>
                        <a:spcAft>
                          <a:spcPts val="0"/>
                        </a:spcAft>
                      </a:pPr>
                      <a:r>
                        <a:rPr lang="en-US" sz="700">
                          <a:effectLst/>
                        </a:rPr>
                        <a:t>11:00</a:t>
                      </a:r>
                    </a:p>
                    <a:p>
                      <a:pPr marL="0" marR="0">
                        <a:lnSpc>
                          <a:spcPct val="115000"/>
                        </a:lnSpc>
                        <a:spcBef>
                          <a:spcPts val="0"/>
                        </a:spcBef>
                        <a:spcAft>
                          <a:spcPts val="0"/>
                        </a:spcAft>
                      </a:pPr>
                      <a:r>
                        <a:rPr lang="en-US" sz="700">
                          <a:effectLst/>
                        </a:rPr>
                        <a:t> </a:t>
                      </a:r>
                      <a:endParaRPr lang="en-US" sz="700">
                        <a:effectLst/>
                        <a:latin typeface="Calibri"/>
                        <a:ea typeface="Calibri"/>
                        <a:cs typeface="Times New Roman"/>
                      </a:endParaRPr>
                    </a:p>
                  </a:txBody>
                  <a:tcPr marL="46621" marR="46621" marT="0" marB="0"/>
                </a:tc>
                <a:tc>
                  <a:txBody>
                    <a:bodyPr/>
                    <a:lstStyle/>
                    <a:p>
                      <a:pPr marL="0" marR="0">
                        <a:lnSpc>
                          <a:spcPct val="115000"/>
                        </a:lnSpc>
                        <a:spcBef>
                          <a:spcPts val="0"/>
                        </a:spcBef>
                        <a:spcAft>
                          <a:spcPts val="0"/>
                        </a:spcAft>
                      </a:pPr>
                      <a:r>
                        <a:rPr lang="en-US" sz="700" dirty="0">
                          <a:effectLst/>
                        </a:rPr>
                        <a:t>(2)</a:t>
                      </a:r>
                      <a:endParaRPr lang="en-US" sz="700" dirty="0">
                        <a:effectLst/>
                        <a:latin typeface="Calibri"/>
                        <a:ea typeface="Calibri"/>
                        <a:cs typeface="Times New Roman"/>
                      </a:endParaRPr>
                    </a:p>
                  </a:txBody>
                  <a:tcPr marL="46621" marR="46621" marT="0" marB="0"/>
                </a:tc>
              </a:tr>
              <a:tr h="468489">
                <a:tc>
                  <a:txBody>
                    <a:bodyPr/>
                    <a:lstStyle/>
                    <a:p>
                      <a:pPr marL="0" marR="0">
                        <a:lnSpc>
                          <a:spcPct val="115000"/>
                        </a:lnSpc>
                        <a:spcBef>
                          <a:spcPts val="0"/>
                        </a:spcBef>
                        <a:spcAft>
                          <a:spcPts val="0"/>
                        </a:spcAft>
                      </a:pPr>
                      <a:r>
                        <a:rPr lang="en-US" sz="700">
                          <a:effectLst/>
                        </a:rPr>
                        <a:t>12:00</a:t>
                      </a:r>
                    </a:p>
                    <a:p>
                      <a:pPr marL="0" marR="0">
                        <a:lnSpc>
                          <a:spcPct val="115000"/>
                        </a:lnSpc>
                        <a:spcBef>
                          <a:spcPts val="0"/>
                        </a:spcBef>
                        <a:spcAft>
                          <a:spcPts val="0"/>
                        </a:spcAft>
                      </a:pPr>
                      <a:r>
                        <a:rPr lang="en-US" sz="700">
                          <a:effectLst/>
                        </a:rPr>
                        <a:t> </a:t>
                      </a:r>
                      <a:endParaRPr lang="en-US" sz="700">
                        <a:effectLst/>
                        <a:latin typeface="Calibri"/>
                        <a:ea typeface="Calibri"/>
                        <a:cs typeface="Times New Roman"/>
                      </a:endParaRPr>
                    </a:p>
                  </a:txBody>
                  <a:tcPr marL="46621" marR="46621" marT="0" marB="0"/>
                </a:tc>
                <a:tc>
                  <a:txBody>
                    <a:bodyPr/>
                    <a:lstStyle/>
                    <a:p>
                      <a:pPr marL="0" marR="0">
                        <a:lnSpc>
                          <a:spcPct val="115000"/>
                        </a:lnSpc>
                        <a:spcBef>
                          <a:spcPts val="0"/>
                        </a:spcBef>
                        <a:spcAft>
                          <a:spcPts val="0"/>
                        </a:spcAft>
                      </a:pPr>
                      <a:r>
                        <a:rPr lang="en-US" sz="700" dirty="0">
                          <a:effectLst/>
                        </a:rPr>
                        <a:t>(2)</a:t>
                      </a:r>
                      <a:endParaRPr lang="en-US" sz="700" dirty="0">
                        <a:effectLst/>
                        <a:latin typeface="Calibri"/>
                        <a:ea typeface="Calibri"/>
                        <a:cs typeface="Times New Roman"/>
                      </a:endParaRPr>
                    </a:p>
                  </a:txBody>
                  <a:tcPr marL="46621" marR="46621" marT="0" marB="0"/>
                </a:tc>
              </a:tr>
              <a:tr h="468489">
                <a:tc>
                  <a:txBody>
                    <a:bodyPr/>
                    <a:lstStyle/>
                    <a:p>
                      <a:pPr marL="0" marR="0">
                        <a:lnSpc>
                          <a:spcPct val="115000"/>
                        </a:lnSpc>
                        <a:spcBef>
                          <a:spcPts val="0"/>
                        </a:spcBef>
                        <a:spcAft>
                          <a:spcPts val="0"/>
                        </a:spcAft>
                      </a:pPr>
                      <a:r>
                        <a:rPr lang="en-US" sz="700">
                          <a:effectLst/>
                        </a:rPr>
                        <a:t>1:00</a:t>
                      </a:r>
                    </a:p>
                    <a:p>
                      <a:pPr marL="0" marR="0">
                        <a:lnSpc>
                          <a:spcPct val="115000"/>
                        </a:lnSpc>
                        <a:spcBef>
                          <a:spcPts val="0"/>
                        </a:spcBef>
                        <a:spcAft>
                          <a:spcPts val="0"/>
                        </a:spcAft>
                      </a:pPr>
                      <a:r>
                        <a:rPr lang="en-US" sz="700">
                          <a:effectLst/>
                        </a:rPr>
                        <a:t> </a:t>
                      </a:r>
                      <a:endParaRPr lang="en-US" sz="700">
                        <a:effectLst/>
                        <a:latin typeface="Calibri"/>
                        <a:ea typeface="Calibri"/>
                        <a:cs typeface="Times New Roman"/>
                      </a:endParaRPr>
                    </a:p>
                  </a:txBody>
                  <a:tcPr marL="46621" marR="46621" marT="0" marB="0"/>
                </a:tc>
                <a:tc>
                  <a:txBody>
                    <a:bodyPr/>
                    <a:lstStyle/>
                    <a:p>
                      <a:pPr marL="0" marR="0">
                        <a:lnSpc>
                          <a:spcPct val="115000"/>
                        </a:lnSpc>
                        <a:spcBef>
                          <a:spcPts val="0"/>
                        </a:spcBef>
                        <a:spcAft>
                          <a:spcPts val="0"/>
                        </a:spcAft>
                      </a:pPr>
                      <a:r>
                        <a:rPr lang="en-US" sz="700" dirty="0">
                          <a:effectLst/>
                        </a:rPr>
                        <a:t>(2)</a:t>
                      </a:r>
                      <a:endParaRPr lang="en-US" sz="700" dirty="0">
                        <a:effectLst/>
                        <a:latin typeface="Calibri"/>
                        <a:ea typeface="Calibri"/>
                        <a:cs typeface="Times New Roman"/>
                      </a:endParaRPr>
                    </a:p>
                  </a:txBody>
                  <a:tcPr marL="46621" marR="46621" marT="0" marB="0"/>
                </a:tc>
              </a:tr>
              <a:tr h="468489">
                <a:tc>
                  <a:txBody>
                    <a:bodyPr/>
                    <a:lstStyle/>
                    <a:p>
                      <a:pPr marL="0" marR="0">
                        <a:lnSpc>
                          <a:spcPct val="115000"/>
                        </a:lnSpc>
                        <a:spcBef>
                          <a:spcPts val="0"/>
                        </a:spcBef>
                        <a:spcAft>
                          <a:spcPts val="0"/>
                        </a:spcAft>
                      </a:pPr>
                      <a:r>
                        <a:rPr lang="en-US" sz="700">
                          <a:effectLst/>
                        </a:rPr>
                        <a:t>2:00</a:t>
                      </a:r>
                    </a:p>
                    <a:p>
                      <a:pPr marL="0" marR="0">
                        <a:lnSpc>
                          <a:spcPct val="115000"/>
                        </a:lnSpc>
                        <a:spcBef>
                          <a:spcPts val="0"/>
                        </a:spcBef>
                        <a:spcAft>
                          <a:spcPts val="0"/>
                        </a:spcAft>
                      </a:pPr>
                      <a:r>
                        <a:rPr lang="en-US" sz="700">
                          <a:effectLst/>
                        </a:rPr>
                        <a:t> </a:t>
                      </a:r>
                      <a:endParaRPr lang="en-US" sz="700">
                        <a:effectLst/>
                        <a:latin typeface="Calibri"/>
                        <a:ea typeface="Calibri"/>
                        <a:cs typeface="Times New Roman"/>
                      </a:endParaRPr>
                    </a:p>
                  </a:txBody>
                  <a:tcPr marL="46621" marR="46621" marT="0" marB="0"/>
                </a:tc>
                <a:tc>
                  <a:txBody>
                    <a:bodyPr/>
                    <a:lstStyle/>
                    <a:p>
                      <a:pPr marL="0" marR="0">
                        <a:lnSpc>
                          <a:spcPct val="115000"/>
                        </a:lnSpc>
                        <a:spcBef>
                          <a:spcPts val="0"/>
                        </a:spcBef>
                        <a:spcAft>
                          <a:spcPts val="0"/>
                        </a:spcAft>
                      </a:pPr>
                      <a:r>
                        <a:rPr lang="en-US" sz="700">
                          <a:effectLst/>
                        </a:rPr>
                        <a:t>(2)</a:t>
                      </a:r>
                      <a:endParaRPr lang="en-US" sz="700">
                        <a:effectLst/>
                        <a:latin typeface="Calibri"/>
                        <a:ea typeface="Calibri"/>
                        <a:cs typeface="Times New Roman"/>
                      </a:endParaRPr>
                    </a:p>
                  </a:txBody>
                  <a:tcPr marL="46621" marR="46621" marT="0" marB="0"/>
                </a:tc>
              </a:tr>
              <a:tr h="468489">
                <a:tc>
                  <a:txBody>
                    <a:bodyPr/>
                    <a:lstStyle/>
                    <a:p>
                      <a:pPr marL="0" marR="0">
                        <a:lnSpc>
                          <a:spcPct val="115000"/>
                        </a:lnSpc>
                        <a:spcBef>
                          <a:spcPts val="0"/>
                        </a:spcBef>
                        <a:spcAft>
                          <a:spcPts val="0"/>
                        </a:spcAft>
                      </a:pPr>
                      <a:r>
                        <a:rPr lang="en-US" sz="700">
                          <a:effectLst/>
                        </a:rPr>
                        <a:t>3:00</a:t>
                      </a:r>
                    </a:p>
                    <a:p>
                      <a:pPr marL="0" marR="0">
                        <a:lnSpc>
                          <a:spcPct val="115000"/>
                        </a:lnSpc>
                        <a:spcBef>
                          <a:spcPts val="0"/>
                        </a:spcBef>
                        <a:spcAft>
                          <a:spcPts val="0"/>
                        </a:spcAft>
                      </a:pPr>
                      <a:r>
                        <a:rPr lang="en-US" sz="700">
                          <a:effectLst/>
                        </a:rPr>
                        <a:t> </a:t>
                      </a:r>
                      <a:endParaRPr lang="en-US" sz="700">
                        <a:effectLst/>
                        <a:latin typeface="Calibri"/>
                        <a:ea typeface="Calibri"/>
                        <a:cs typeface="Times New Roman"/>
                      </a:endParaRPr>
                    </a:p>
                  </a:txBody>
                  <a:tcPr marL="46621" marR="46621" marT="0" marB="0"/>
                </a:tc>
                <a:tc>
                  <a:txBody>
                    <a:bodyPr/>
                    <a:lstStyle/>
                    <a:p>
                      <a:pPr marL="0" marR="0">
                        <a:lnSpc>
                          <a:spcPct val="115000"/>
                        </a:lnSpc>
                        <a:spcBef>
                          <a:spcPts val="0"/>
                        </a:spcBef>
                        <a:spcAft>
                          <a:spcPts val="0"/>
                        </a:spcAft>
                      </a:pPr>
                      <a:r>
                        <a:rPr lang="en-US" sz="700">
                          <a:effectLst/>
                        </a:rPr>
                        <a:t>(2)</a:t>
                      </a:r>
                      <a:endParaRPr lang="en-US" sz="700">
                        <a:effectLst/>
                        <a:latin typeface="Calibri"/>
                        <a:ea typeface="Calibri"/>
                        <a:cs typeface="Times New Roman"/>
                      </a:endParaRPr>
                    </a:p>
                  </a:txBody>
                  <a:tcPr marL="46621" marR="46621" marT="0" marB="0"/>
                </a:tc>
              </a:tr>
              <a:tr h="468489">
                <a:tc>
                  <a:txBody>
                    <a:bodyPr/>
                    <a:lstStyle/>
                    <a:p>
                      <a:pPr marL="0" marR="0">
                        <a:lnSpc>
                          <a:spcPct val="115000"/>
                        </a:lnSpc>
                        <a:spcBef>
                          <a:spcPts val="0"/>
                        </a:spcBef>
                        <a:spcAft>
                          <a:spcPts val="0"/>
                        </a:spcAft>
                      </a:pPr>
                      <a:r>
                        <a:rPr lang="en-US" sz="700">
                          <a:effectLst/>
                        </a:rPr>
                        <a:t>4:00</a:t>
                      </a:r>
                    </a:p>
                    <a:p>
                      <a:pPr marL="0" marR="0">
                        <a:lnSpc>
                          <a:spcPct val="115000"/>
                        </a:lnSpc>
                        <a:spcBef>
                          <a:spcPts val="0"/>
                        </a:spcBef>
                        <a:spcAft>
                          <a:spcPts val="0"/>
                        </a:spcAft>
                      </a:pPr>
                      <a:r>
                        <a:rPr lang="en-US" sz="700">
                          <a:effectLst/>
                        </a:rPr>
                        <a:t> </a:t>
                      </a:r>
                      <a:endParaRPr lang="en-US" sz="700">
                        <a:effectLst/>
                        <a:latin typeface="Calibri"/>
                        <a:ea typeface="Calibri"/>
                        <a:cs typeface="Times New Roman"/>
                      </a:endParaRPr>
                    </a:p>
                  </a:txBody>
                  <a:tcPr marL="46621" marR="46621" marT="0" marB="0"/>
                </a:tc>
                <a:tc>
                  <a:txBody>
                    <a:bodyPr/>
                    <a:lstStyle/>
                    <a:p>
                      <a:pPr marL="0" marR="0">
                        <a:lnSpc>
                          <a:spcPct val="115000"/>
                        </a:lnSpc>
                        <a:spcBef>
                          <a:spcPts val="0"/>
                        </a:spcBef>
                        <a:spcAft>
                          <a:spcPts val="0"/>
                        </a:spcAft>
                      </a:pPr>
                      <a:r>
                        <a:rPr lang="en-US" sz="700">
                          <a:effectLst/>
                        </a:rPr>
                        <a:t>(2)</a:t>
                      </a:r>
                      <a:endParaRPr lang="en-US" sz="700">
                        <a:effectLst/>
                        <a:latin typeface="Calibri"/>
                        <a:ea typeface="Calibri"/>
                        <a:cs typeface="Times New Roman"/>
                      </a:endParaRPr>
                    </a:p>
                  </a:txBody>
                  <a:tcPr marL="46621" marR="46621" marT="0" marB="0"/>
                </a:tc>
              </a:tr>
              <a:tr h="468489">
                <a:tc>
                  <a:txBody>
                    <a:bodyPr/>
                    <a:lstStyle/>
                    <a:p>
                      <a:pPr marL="0" marR="0">
                        <a:lnSpc>
                          <a:spcPct val="115000"/>
                        </a:lnSpc>
                        <a:spcBef>
                          <a:spcPts val="0"/>
                        </a:spcBef>
                        <a:spcAft>
                          <a:spcPts val="0"/>
                        </a:spcAft>
                      </a:pPr>
                      <a:r>
                        <a:rPr lang="en-US" sz="700">
                          <a:effectLst/>
                        </a:rPr>
                        <a:t>5:00</a:t>
                      </a:r>
                    </a:p>
                    <a:p>
                      <a:pPr marL="0" marR="0">
                        <a:lnSpc>
                          <a:spcPct val="115000"/>
                        </a:lnSpc>
                        <a:spcBef>
                          <a:spcPts val="0"/>
                        </a:spcBef>
                        <a:spcAft>
                          <a:spcPts val="0"/>
                        </a:spcAft>
                      </a:pPr>
                      <a:r>
                        <a:rPr lang="en-US" sz="700">
                          <a:effectLst/>
                        </a:rPr>
                        <a:t> </a:t>
                      </a:r>
                      <a:endParaRPr lang="en-US" sz="700">
                        <a:effectLst/>
                        <a:latin typeface="Calibri"/>
                        <a:ea typeface="Calibri"/>
                        <a:cs typeface="Times New Roman"/>
                      </a:endParaRPr>
                    </a:p>
                  </a:txBody>
                  <a:tcPr marL="46621" marR="46621" marT="0" marB="0"/>
                </a:tc>
                <a:tc>
                  <a:txBody>
                    <a:bodyPr/>
                    <a:lstStyle/>
                    <a:p>
                      <a:pPr marL="0" marR="0">
                        <a:lnSpc>
                          <a:spcPct val="115000"/>
                        </a:lnSpc>
                        <a:spcBef>
                          <a:spcPts val="0"/>
                        </a:spcBef>
                        <a:spcAft>
                          <a:spcPts val="0"/>
                        </a:spcAft>
                      </a:pPr>
                      <a:r>
                        <a:rPr lang="en-US" sz="700" dirty="0">
                          <a:effectLst/>
                        </a:rPr>
                        <a:t>(2)</a:t>
                      </a:r>
                      <a:endParaRPr lang="en-US" sz="700" dirty="0">
                        <a:effectLst/>
                        <a:latin typeface="Calibri"/>
                        <a:ea typeface="Calibri"/>
                        <a:cs typeface="Times New Roman"/>
                      </a:endParaRPr>
                    </a:p>
                  </a:txBody>
                  <a:tcPr marL="46621" marR="46621" marT="0" marB="0"/>
                </a:tc>
              </a:tr>
              <a:tr h="468489">
                <a:tc>
                  <a:txBody>
                    <a:bodyPr/>
                    <a:lstStyle/>
                    <a:p>
                      <a:pPr marL="0" marR="0">
                        <a:lnSpc>
                          <a:spcPct val="115000"/>
                        </a:lnSpc>
                        <a:spcBef>
                          <a:spcPts val="0"/>
                        </a:spcBef>
                        <a:spcAft>
                          <a:spcPts val="0"/>
                        </a:spcAft>
                      </a:pPr>
                      <a:r>
                        <a:rPr lang="en-US" sz="700">
                          <a:effectLst/>
                        </a:rPr>
                        <a:t>6:00</a:t>
                      </a:r>
                    </a:p>
                    <a:p>
                      <a:pPr marL="0" marR="0">
                        <a:lnSpc>
                          <a:spcPct val="115000"/>
                        </a:lnSpc>
                        <a:spcBef>
                          <a:spcPts val="0"/>
                        </a:spcBef>
                        <a:spcAft>
                          <a:spcPts val="0"/>
                        </a:spcAft>
                      </a:pPr>
                      <a:r>
                        <a:rPr lang="en-US" sz="700">
                          <a:effectLst/>
                        </a:rPr>
                        <a:t> </a:t>
                      </a:r>
                      <a:endParaRPr lang="en-US" sz="700">
                        <a:effectLst/>
                        <a:latin typeface="Calibri"/>
                        <a:ea typeface="Calibri"/>
                        <a:cs typeface="Times New Roman"/>
                      </a:endParaRPr>
                    </a:p>
                  </a:txBody>
                  <a:tcPr marL="46621" marR="46621" marT="0" marB="0"/>
                </a:tc>
                <a:tc>
                  <a:txBody>
                    <a:bodyPr/>
                    <a:lstStyle/>
                    <a:p>
                      <a:pPr marL="0" marR="0">
                        <a:lnSpc>
                          <a:spcPct val="115000"/>
                        </a:lnSpc>
                        <a:spcBef>
                          <a:spcPts val="0"/>
                        </a:spcBef>
                        <a:spcAft>
                          <a:spcPts val="0"/>
                        </a:spcAft>
                      </a:pPr>
                      <a:r>
                        <a:rPr lang="en-US" sz="700">
                          <a:effectLst/>
                        </a:rPr>
                        <a:t>(2)</a:t>
                      </a:r>
                      <a:endParaRPr lang="en-US" sz="700">
                        <a:effectLst/>
                        <a:latin typeface="Calibri"/>
                        <a:ea typeface="Calibri"/>
                        <a:cs typeface="Times New Roman"/>
                      </a:endParaRPr>
                    </a:p>
                  </a:txBody>
                  <a:tcPr marL="46621" marR="46621" marT="0" marB="0"/>
                </a:tc>
              </a:tr>
              <a:tr h="468489">
                <a:tc>
                  <a:txBody>
                    <a:bodyPr/>
                    <a:lstStyle/>
                    <a:p>
                      <a:pPr marL="0" marR="0">
                        <a:lnSpc>
                          <a:spcPct val="115000"/>
                        </a:lnSpc>
                        <a:spcBef>
                          <a:spcPts val="0"/>
                        </a:spcBef>
                        <a:spcAft>
                          <a:spcPts val="0"/>
                        </a:spcAft>
                      </a:pPr>
                      <a:r>
                        <a:rPr lang="en-US" sz="700">
                          <a:effectLst/>
                        </a:rPr>
                        <a:t>7:00</a:t>
                      </a:r>
                    </a:p>
                    <a:p>
                      <a:pPr marL="0" marR="0">
                        <a:lnSpc>
                          <a:spcPct val="115000"/>
                        </a:lnSpc>
                        <a:spcBef>
                          <a:spcPts val="0"/>
                        </a:spcBef>
                        <a:spcAft>
                          <a:spcPts val="0"/>
                        </a:spcAft>
                      </a:pPr>
                      <a:r>
                        <a:rPr lang="en-US" sz="700">
                          <a:effectLst/>
                        </a:rPr>
                        <a:t> </a:t>
                      </a:r>
                      <a:endParaRPr lang="en-US" sz="700">
                        <a:effectLst/>
                        <a:latin typeface="Calibri"/>
                        <a:ea typeface="Calibri"/>
                        <a:cs typeface="Times New Roman"/>
                      </a:endParaRPr>
                    </a:p>
                  </a:txBody>
                  <a:tcPr marL="46621" marR="46621" marT="0" marB="0"/>
                </a:tc>
                <a:tc>
                  <a:txBody>
                    <a:bodyPr/>
                    <a:lstStyle/>
                    <a:p>
                      <a:pPr marL="0" marR="0">
                        <a:lnSpc>
                          <a:spcPct val="115000"/>
                        </a:lnSpc>
                        <a:spcBef>
                          <a:spcPts val="0"/>
                        </a:spcBef>
                        <a:spcAft>
                          <a:spcPts val="0"/>
                        </a:spcAft>
                      </a:pPr>
                      <a:r>
                        <a:rPr lang="en-US" sz="700">
                          <a:effectLst/>
                        </a:rPr>
                        <a:t>(2)</a:t>
                      </a:r>
                      <a:endParaRPr lang="en-US" sz="700">
                        <a:effectLst/>
                        <a:latin typeface="Calibri"/>
                        <a:ea typeface="Calibri"/>
                        <a:cs typeface="Times New Roman"/>
                      </a:endParaRPr>
                    </a:p>
                  </a:txBody>
                  <a:tcPr marL="46621" marR="46621" marT="0" marB="0"/>
                </a:tc>
              </a:tr>
              <a:tr h="468489">
                <a:tc>
                  <a:txBody>
                    <a:bodyPr/>
                    <a:lstStyle/>
                    <a:p>
                      <a:pPr marL="0" marR="0">
                        <a:lnSpc>
                          <a:spcPct val="115000"/>
                        </a:lnSpc>
                        <a:spcBef>
                          <a:spcPts val="0"/>
                        </a:spcBef>
                        <a:spcAft>
                          <a:spcPts val="0"/>
                        </a:spcAft>
                      </a:pPr>
                      <a:r>
                        <a:rPr lang="en-US" sz="700">
                          <a:effectLst/>
                        </a:rPr>
                        <a:t>8:00</a:t>
                      </a:r>
                    </a:p>
                    <a:p>
                      <a:pPr marL="0" marR="0">
                        <a:lnSpc>
                          <a:spcPct val="115000"/>
                        </a:lnSpc>
                        <a:spcBef>
                          <a:spcPts val="0"/>
                        </a:spcBef>
                        <a:spcAft>
                          <a:spcPts val="0"/>
                        </a:spcAft>
                      </a:pPr>
                      <a:r>
                        <a:rPr lang="en-US" sz="700">
                          <a:effectLst/>
                        </a:rPr>
                        <a:t> </a:t>
                      </a:r>
                      <a:endParaRPr lang="en-US" sz="700">
                        <a:effectLst/>
                        <a:latin typeface="Calibri"/>
                        <a:ea typeface="Calibri"/>
                        <a:cs typeface="Times New Roman"/>
                      </a:endParaRPr>
                    </a:p>
                  </a:txBody>
                  <a:tcPr marL="46621" marR="46621" marT="0" marB="0"/>
                </a:tc>
                <a:tc>
                  <a:txBody>
                    <a:bodyPr/>
                    <a:lstStyle/>
                    <a:p>
                      <a:pPr marL="0" marR="0">
                        <a:lnSpc>
                          <a:spcPct val="115000"/>
                        </a:lnSpc>
                        <a:spcBef>
                          <a:spcPts val="0"/>
                        </a:spcBef>
                        <a:spcAft>
                          <a:spcPts val="0"/>
                        </a:spcAft>
                      </a:pPr>
                      <a:r>
                        <a:rPr lang="en-US" sz="700" dirty="0">
                          <a:effectLst/>
                        </a:rPr>
                        <a:t>(2)</a:t>
                      </a:r>
                      <a:endParaRPr lang="en-US" sz="700" dirty="0">
                        <a:effectLst/>
                        <a:latin typeface="Calibri"/>
                        <a:ea typeface="Calibri"/>
                        <a:cs typeface="Times New Roman"/>
                      </a:endParaRPr>
                    </a:p>
                  </a:txBody>
                  <a:tcPr marL="46621" marR="46621" marT="0" marB="0"/>
                </a:tc>
              </a:tr>
            </a:tbl>
          </a:graphicData>
        </a:graphic>
      </p:graphicFrame>
    </p:spTree>
    <p:extLst>
      <p:ext uri="{BB962C8B-B14F-4D97-AF65-F5344CB8AC3E}">
        <p14:creationId xmlns:p14="http://schemas.microsoft.com/office/powerpoint/2010/main" val="176337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315200" cy="765437"/>
          </a:xfrm>
        </p:spPr>
        <p:txBody>
          <a:bodyPr>
            <a:normAutofit/>
          </a:bodyPr>
          <a:lstStyle/>
          <a:p>
            <a:r>
              <a:rPr lang="en-US" dirty="0" smtClean="0"/>
              <a:t>Learning Activities that Break up Lecture</a:t>
            </a:r>
            <a:endParaRPr lang="en-US" dirty="0"/>
          </a:p>
        </p:txBody>
      </p:sp>
      <p:sp>
        <p:nvSpPr>
          <p:cNvPr id="5" name="TextBox 4"/>
          <p:cNvSpPr txBox="1"/>
          <p:nvPr/>
        </p:nvSpPr>
        <p:spPr>
          <a:xfrm>
            <a:off x="734291" y="1371600"/>
            <a:ext cx="7543800" cy="5062924"/>
          </a:xfrm>
          <a:prstGeom prst="rect">
            <a:avLst/>
          </a:prstGeom>
          <a:noFill/>
        </p:spPr>
        <p:txBody>
          <a:bodyPr wrap="square" rtlCol="0">
            <a:spAutoFit/>
          </a:bodyPr>
          <a:lstStyle/>
          <a:p>
            <a:r>
              <a:rPr lang="en-US" sz="1700" dirty="0" smtClean="0"/>
              <a:t>Entrance/Exit Ticket</a:t>
            </a:r>
          </a:p>
          <a:p>
            <a:pPr marL="285750" indent="-285750">
              <a:buFont typeface="Arial" panose="020B0604020202020204" pitchFamily="34" charset="0"/>
              <a:buChar char="•"/>
            </a:pPr>
            <a:r>
              <a:rPr lang="en-US" sz="1700" dirty="0" smtClean="0"/>
              <a:t>Keep index cards in class, require students to write one to two sentences about the previous topic upon entry or today’s topic upon exit</a:t>
            </a:r>
          </a:p>
          <a:p>
            <a:pPr marL="285750" indent="-285750">
              <a:buFont typeface="Arial" panose="020B0604020202020204" pitchFamily="34" charset="0"/>
              <a:buChar char="•"/>
            </a:pPr>
            <a:endParaRPr lang="en-US" sz="1700" dirty="0"/>
          </a:p>
          <a:p>
            <a:r>
              <a:rPr lang="en-US" sz="1700" dirty="0" smtClean="0"/>
              <a:t>Video</a:t>
            </a:r>
          </a:p>
          <a:p>
            <a:pPr marL="285750" indent="-285750">
              <a:buFont typeface="Arial" panose="020B0604020202020204" pitchFamily="34" charset="0"/>
              <a:buChar char="•"/>
            </a:pPr>
            <a:r>
              <a:rPr lang="en-US" sz="1700" dirty="0" smtClean="0"/>
              <a:t>Use YouTube video or professionally made video to make the days topic relevant</a:t>
            </a:r>
          </a:p>
          <a:p>
            <a:pPr marL="285750" indent="-285750">
              <a:buFont typeface="Arial" panose="020B0604020202020204" pitchFamily="34" charset="0"/>
              <a:buChar char="•"/>
            </a:pPr>
            <a:r>
              <a:rPr lang="en-US" sz="1700" dirty="0" smtClean="0"/>
              <a:t>Or invest in a GoPro and make your own, post videos to your online learning platform</a:t>
            </a:r>
          </a:p>
          <a:p>
            <a:pPr marL="285750" indent="-285750">
              <a:buFont typeface="Arial" panose="020B0604020202020204" pitchFamily="34" charset="0"/>
              <a:buChar char="•"/>
            </a:pPr>
            <a:endParaRPr lang="en-US" sz="1700" dirty="0"/>
          </a:p>
          <a:p>
            <a:r>
              <a:rPr lang="en-US" sz="1700" dirty="0" smtClean="0"/>
              <a:t>Turn and Talk</a:t>
            </a:r>
          </a:p>
          <a:p>
            <a:pPr marL="285750" indent="-285750">
              <a:buFont typeface="Arial" panose="020B0604020202020204" pitchFamily="34" charset="0"/>
              <a:buChar char="•"/>
            </a:pPr>
            <a:r>
              <a:rPr lang="en-US" sz="1700" dirty="0" smtClean="0"/>
              <a:t>Turn to your partner and discuss, what did you come up with? (1-2 min)</a:t>
            </a:r>
          </a:p>
          <a:p>
            <a:pPr marL="285750" indent="-285750">
              <a:buFont typeface="Arial" panose="020B0604020202020204" pitchFamily="34" charset="0"/>
              <a:buChar char="•"/>
            </a:pPr>
            <a:endParaRPr lang="en-US" sz="1700" dirty="0"/>
          </a:p>
          <a:p>
            <a:r>
              <a:rPr lang="en-US" sz="1700" dirty="0" smtClean="0"/>
              <a:t>Technology</a:t>
            </a:r>
          </a:p>
          <a:p>
            <a:pPr marL="285750" indent="-285750">
              <a:buFont typeface="Arial" panose="020B0604020202020204" pitchFamily="34" charset="0"/>
              <a:buChar char="•"/>
            </a:pPr>
            <a:r>
              <a:rPr lang="en-US" sz="1700" dirty="0" smtClean="0"/>
              <a:t>Maximize the constructive use of smart phones, they’re </a:t>
            </a:r>
            <a:r>
              <a:rPr lang="en-US" sz="1700" dirty="0" err="1" smtClean="0"/>
              <a:t>gonna</a:t>
            </a:r>
            <a:r>
              <a:rPr lang="en-US" sz="1700" dirty="0" smtClean="0"/>
              <a:t> bring them anyway.  Or use Pollanywhere.com to assess effectiveness</a:t>
            </a:r>
          </a:p>
          <a:p>
            <a:endParaRPr lang="en-US" sz="1700" dirty="0" smtClean="0"/>
          </a:p>
          <a:p>
            <a:r>
              <a:rPr lang="en-US" sz="1700" dirty="0" smtClean="0"/>
              <a:t>Think/pair/share</a:t>
            </a:r>
          </a:p>
          <a:p>
            <a:pPr marL="285750" indent="-285750">
              <a:buFont typeface="Arial" panose="020B0604020202020204" pitchFamily="34" charset="0"/>
              <a:buChar char="•"/>
            </a:pPr>
            <a:r>
              <a:rPr lang="en-US" sz="1700" dirty="0" smtClean="0"/>
              <a:t>Great for starting class discussion using critical thinking skills</a:t>
            </a:r>
          </a:p>
        </p:txBody>
      </p:sp>
    </p:spTree>
    <p:extLst>
      <p:ext uri="{BB962C8B-B14F-4D97-AF65-F5344CB8AC3E}">
        <p14:creationId xmlns:p14="http://schemas.microsoft.com/office/powerpoint/2010/main" val="6614754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0"/>
            <a:ext cx="6858000" cy="6858000"/>
          </a:xfrm>
          <a:prstGeom prst="rect">
            <a:avLst/>
          </a:prstGeom>
        </p:spPr>
      </p:pic>
    </p:spTree>
    <p:extLst>
      <p:ext uri="{BB962C8B-B14F-4D97-AF65-F5344CB8AC3E}">
        <p14:creationId xmlns:p14="http://schemas.microsoft.com/office/powerpoint/2010/main" val="24862438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8991600" cy="1752600"/>
          </a:xfrm>
        </p:spPr>
        <p:txBody>
          <a:bodyPr>
            <a:normAutofit/>
          </a:bodyPr>
          <a:lstStyle/>
          <a:p>
            <a:r>
              <a:rPr lang="en-US" dirty="0" smtClean="0"/>
              <a:t>Forces Hindering Group Performance</a:t>
            </a:r>
            <a:endParaRPr lang="en-US" dirty="0"/>
          </a:p>
        </p:txBody>
      </p:sp>
      <p:sp>
        <p:nvSpPr>
          <p:cNvPr id="7" name="Content Placeholder 6"/>
          <p:cNvSpPr>
            <a:spLocks noGrp="1"/>
          </p:cNvSpPr>
          <p:nvPr>
            <p:ph sz="quarter" idx="13"/>
          </p:nvPr>
        </p:nvSpPr>
        <p:spPr>
          <a:xfrm>
            <a:off x="685800" y="1981200"/>
            <a:ext cx="3566160" cy="4572000"/>
          </a:xfrm>
        </p:spPr>
        <p:txBody>
          <a:bodyPr>
            <a:normAutofit lnSpcReduction="10000"/>
          </a:bodyPr>
          <a:lstStyle/>
          <a:p>
            <a:r>
              <a:rPr lang="en-US" dirty="0" smtClean="0"/>
              <a:t>Lack of group maturity</a:t>
            </a:r>
          </a:p>
          <a:p>
            <a:pPr lvl="1"/>
            <a:r>
              <a:rPr lang="en-US" dirty="0"/>
              <a:t>Assign roles and set clear expectations, motivate orally</a:t>
            </a:r>
          </a:p>
          <a:p>
            <a:pPr lvl="1"/>
            <a:endParaRPr lang="en-US" dirty="0"/>
          </a:p>
          <a:p>
            <a:r>
              <a:rPr lang="en-US" dirty="0" smtClean="0"/>
              <a:t>Pejorative contributions by one or more members</a:t>
            </a:r>
          </a:p>
          <a:p>
            <a:pPr lvl="1"/>
            <a:r>
              <a:rPr lang="en-US" dirty="0" smtClean="0"/>
              <a:t>Explain the brainstorming process and the importance of diversity</a:t>
            </a:r>
          </a:p>
          <a:p>
            <a:pPr lvl="1"/>
            <a:endParaRPr lang="en-US" dirty="0" smtClean="0"/>
          </a:p>
          <a:p>
            <a:r>
              <a:rPr lang="en-US" dirty="0" smtClean="0"/>
              <a:t>Social loafing</a:t>
            </a:r>
          </a:p>
          <a:p>
            <a:pPr lvl="1"/>
            <a:r>
              <a:rPr lang="en-US" dirty="0" smtClean="0"/>
              <a:t>Include a rubric for students to fill out to assess each other’s performance</a:t>
            </a:r>
          </a:p>
          <a:p>
            <a:endParaRPr lang="en-US" dirty="0" smtClean="0"/>
          </a:p>
        </p:txBody>
      </p:sp>
      <p:sp>
        <p:nvSpPr>
          <p:cNvPr id="8" name="Content Placeholder 7"/>
          <p:cNvSpPr>
            <a:spLocks noGrp="1"/>
          </p:cNvSpPr>
          <p:nvPr>
            <p:ph sz="quarter" idx="14"/>
          </p:nvPr>
        </p:nvSpPr>
        <p:spPr>
          <a:xfrm>
            <a:off x="4876800" y="1981200"/>
            <a:ext cx="3566160" cy="4724400"/>
          </a:xfrm>
        </p:spPr>
        <p:txBody>
          <a:bodyPr>
            <a:normAutofit fontScale="92500" lnSpcReduction="10000"/>
          </a:bodyPr>
          <a:lstStyle/>
          <a:p>
            <a:r>
              <a:rPr lang="en-US" dirty="0"/>
              <a:t>Free </a:t>
            </a:r>
            <a:r>
              <a:rPr lang="en-US" dirty="0" smtClean="0"/>
              <a:t>riding</a:t>
            </a:r>
          </a:p>
          <a:p>
            <a:pPr lvl="1"/>
            <a:r>
              <a:rPr lang="en-US" dirty="0" smtClean="0"/>
              <a:t>Allow pink slips</a:t>
            </a:r>
            <a:endParaRPr lang="en-US" dirty="0"/>
          </a:p>
          <a:p>
            <a:endParaRPr lang="en-US" dirty="0" smtClean="0"/>
          </a:p>
          <a:p>
            <a:r>
              <a:rPr lang="en-US" dirty="0" smtClean="0"/>
              <a:t>Loss </a:t>
            </a:r>
            <a:r>
              <a:rPr lang="en-US" dirty="0"/>
              <a:t>of motivation due to perceived </a:t>
            </a:r>
            <a:r>
              <a:rPr lang="en-US" dirty="0" smtClean="0"/>
              <a:t>inequity</a:t>
            </a:r>
          </a:p>
          <a:p>
            <a:pPr lvl="1"/>
            <a:r>
              <a:rPr lang="en-US" dirty="0" smtClean="0"/>
              <a:t>Clearly set roles within the group and use the rubric for self assessment</a:t>
            </a:r>
            <a:endParaRPr lang="en-US" dirty="0"/>
          </a:p>
          <a:p>
            <a:endParaRPr lang="en-US" dirty="0" smtClean="0"/>
          </a:p>
          <a:p>
            <a:r>
              <a:rPr lang="en-US" dirty="0" smtClean="0"/>
              <a:t>Lack of teamwork skills</a:t>
            </a:r>
          </a:p>
          <a:p>
            <a:pPr marL="411480" lvl="2"/>
            <a:r>
              <a:rPr lang="en-US" dirty="0">
                <a:solidFill>
                  <a:prstClr val="white"/>
                </a:solidFill>
              </a:rPr>
              <a:t>Be ready for intervention</a:t>
            </a:r>
          </a:p>
          <a:p>
            <a:endParaRPr lang="en-US" dirty="0" smtClean="0"/>
          </a:p>
          <a:p>
            <a:r>
              <a:rPr lang="en-US" dirty="0" smtClean="0"/>
              <a:t>Inappropriate group size</a:t>
            </a:r>
          </a:p>
          <a:p>
            <a:pPr lvl="1"/>
            <a:r>
              <a:rPr lang="en-US" dirty="0" smtClean="0"/>
              <a:t>The greater the number, the fewer opportunities for contribution</a:t>
            </a:r>
            <a:endParaRPr lang="en-US" dirty="0"/>
          </a:p>
          <a:p>
            <a:pPr lvl="1"/>
            <a:endParaRPr lang="en-US" dirty="0"/>
          </a:p>
          <a:p>
            <a:pPr marL="320040" lvl="1" indent="0">
              <a:buNone/>
            </a:pPr>
            <a:endParaRPr lang="en-US" dirty="0" smtClean="0"/>
          </a:p>
        </p:txBody>
      </p:sp>
    </p:spTree>
    <p:extLst>
      <p:ext uri="{BB962C8B-B14F-4D97-AF65-F5344CB8AC3E}">
        <p14:creationId xmlns:p14="http://schemas.microsoft.com/office/powerpoint/2010/main" val="15466151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1"/>
            <a:ext cx="7162800" cy="914400"/>
          </a:xfrm>
        </p:spPr>
        <p:txBody>
          <a:bodyPr>
            <a:normAutofit/>
          </a:bodyPr>
          <a:lstStyle/>
          <a:p>
            <a:r>
              <a:rPr lang="en-US" dirty="0" smtClean="0"/>
              <a:t>The role of “Guide on the Side”</a:t>
            </a:r>
            <a:endParaRPr lang="en-US"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021138" y="1684268"/>
            <a:ext cx="4741862" cy="4281074"/>
          </a:xfrm>
        </p:spPr>
      </p:pic>
      <p:sp>
        <p:nvSpPr>
          <p:cNvPr id="4" name="Text Placeholder 3"/>
          <p:cNvSpPr>
            <a:spLocks noGrp="1"/>
          </p:cNvSpPr>
          <p:nvPr>
            <p:ph type="body" sz="half" idx="2"/>
          </p:nvPr>
        </p:nvSpPr>
        <p:spPr>
          <a:xfrm>
            <a:off x="914400" y="1828801"/>
            <a:ext cx="2950936" cy="4477682"/>
          </a:xfrm>
        </p:spPr>
        <p:txBody>
          <a:bodyPr/>
          <a:lstStyle/>
          <a:p>
            <a:pPr marL="285750" indent="-285750">
              <a:buFont typeface="Arial" panose="020B0604020202020204" pitchFamily="34" charset="0"/>
              <a:buChar char="•"/>
            </a:pPr>
            <a:r>
              <a:rPr lang="en-US" sz="1800" dirty="0" smtClean="0"/>
              <a:t>Good listening skills</a:t>
            </a:r>
          </a:p>
          <a:p>
            <a:pPr marL="285750" indent="-285750">
              <a:buFont typeface="Arial" panose="020B0604020202020204" pitchFamily="34" charset="0"/>
              <a:buChar char="•"/>
            </a:pPr>
            <a:r>
              <a:rPr lang="en-US" sz="1800" dirty="0" smtClean="0"/>
              <a:t>Observation skills</a:t>
            </a:r>
          </a:p>
          <a:p>
            <a:pPr marL="285750" indent="-285750">
              <a:buFont typeface="Arial" panose="020B0604020202020204" pitchFamily="34" charset="0"/>
              <a:buChar char="•"/>
            </a:pPr>
            <a:r>
              <a:rPr lang="en-US" sz="1800" dirty="0"/>
              <a:t>Constant assessment</a:t>
            </a:r>
          </a:p>
          <a:p>
            <a:pPr marL="285750" indent="-285750">
              <a:buFont typeface="Arial" panose="020B0604020202020204" pitchFamily="34" charset="0"/>
              <a:buChar char="•"/>
            </a:pPr>
            <a:r>
              <a:rPr lang="en-US" sz="1800" dirty="0" smtClean="0"/>
              <a:t>Organization; plan, don’t wing it </a:t>
            </a:r>
          </a:p>
          <a:p>
            <a:pPr marL="285750" indent="-285750">
              <a:buFont typeface="Arial" panose="020B0604020202020204" pitchFamily="34" charset="0"/>
              <a:buChar char="•"/>
            </a:pPr>
            <a:r>
              <a:rPr lang="en-US" sz="1800" dirty="0" smtClean="0"/>
              <a:t>Conflict resolution</a:t>
            </a:r>
          </a:p>
          <a:p>
            <a:pPr marL="285750" indent="-285750">
              <a:buFont typeface="Arial" panose="020B0604020202020204" pitchFamily="34" charset="0"/>
              <a:buChar char="•"/>
            </a:pPr>
            <a:r>
              <a:rPr lang="en-US" sz="1800" dirty="0" smtClean="0"/>
              <a:t>Objective measures</a:t>
            </a:r>
          </a:p>
          <a:p>
            <a:pPr marL="285750" indent="-285750">
              <a:buFont typeface="Arial" panose="020B0604020202020204" pitchFamily="34" charset="0"/>
              <a:buChar char="•"/>
            </a:pPr>
            <a:r>
              <a:rPr lang="en-US" sz="1800" dirty="0" smtClean="0"/>
              <a:t>Thorough concepts</a:t>
            </a:r>
          </a:p>
          <a:p>
            <a:pPr marL="285750" indent="-285750">
              <a:buFont typeface="Arial" panose="020B0604020202020204" pitchFamily="34" charset="0"/>
              <a:buChar char="•"/>
            </a:pPr>
            <a:r>
              <a:rPr lang="en-US" sz="1800" dirty="0" smtClean="0"/>
              <a:t>Overall great leadership skills</a:t>
            </a:r>
          </a:p>
          <a:p>
            <a:pPr marL="285750" indent="-285750">
              <a:buFont typeface="Arial" panose="020B0604020202020204" pitchFamily="34" charset="0"/>
              <a:buChar char="•"/>
            </a:pPr>
            <a:r>
              <a:rPr lang="en-US" sz="1800" dirty="0" smtClean="0"/>
              <a:t>Be ready to intervene</a:t>
            </a:r>
          </a:p>
          <a:p>
            <a:pPr marL="285750" indent="-285750">
              <a:buFont typeface="Arial" panose="020B0604020202020204" pitchFamily="34" charset="0"/>
              <a:buChar char="•"/>
            </a:pPr>
            <a:endParaRPr lang="en-US" sz="1800" dirty="0" smtClean="0"/>
          </a:p>
          <a:p>
            <a:pPr marL="285750" indent="-285750">
              <a:buFont typeface="Arial" panose="020B0604020202020204" pitchFamily="34" charset="0"/>
              <a:buChar char="•"/>
            </a:pPr>
            <a:endParaRPr lang="en-US" sz="1800"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2368823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14400" y="990600"/>
            <a:ext cx="7315200" cy="1154097"/>
          </a:xfrm>
        </p:spPr>
        <p:txBody>
          <a:bodyPr>
            <a:normAutofit/>
          </a:bodyPr>
          <a:lstStyle/>
          <a:p>
            <a:r>
              <a:rPr lang="en-US" sz="3200" dirty="0" smtClean="0"/>
              <a:t>Giving Personal/Collective Feedback in a Non Threatening Way</a:t>
            </a:r>
            <a:endParaRPr lang="en-US" sz="3200" dirty="0"/>
          </a:p>
        </p:txBody>
      </p:sp>
      <p:sp>
        <p:nvSpPr>
          <p:cNvPr id="8" name="Content Placeholder 7"/>
          <p:cNvSpPr>
            <a:spLocks noGrp="1"/>
          </p:cNvSpPr>
          <p:nvPr>
            <p:ph idx="1"/>
          </p:nvPr>
        </p:nvSpPr>
        <p:spPr/>
        <p:txBody>
          <a:bodyPr/>
          <a:lstStyle/>
          <a:p>
            <a:pPr marL="228600" lvl="1"/>
            <a:r>
              <a:rPr lang="en-US" sz="2000" dirty="0" smtClean="0"/>
              <a:t>Focus feedback on behavior that you have observed during group activities</a:t>
            </a:r>
          </a:p>
          <a:p>
            <a:pPr marL="411480" lvl="2"/>
            <a:r>
              <a:rPr lang="en-US" dirty="0" smtClean="0">
                <a:solidFill>
                  <a:prstClr val="white"/>
                </a:solidFill>
              </a:rPr>
              <a:t>Why </a:t>
            </a:r>
            <a:r>
              <a:rPr lang="en-US" dirty="0">
                <a:solidFill>
                  <a:prstClr val="white"/>
                </a:solidFill>
              </a:rPr>
              <a:t>has John only contributed two ideas over the past 30 minutes?  John, your ideas are an integral part of this conversation</a:t>
            </a:r>
            <a:r>
              <a:rPr lang="en-US" dirty="0" smtClean="0">
                <a:solidFill>
                  <a:prstClr val="white"/>
                </a:solidFill>
              </a:rPr>
              <a:t>.</a:t>
            </a:r>
            <a:endParaRPr lang="en-US" dirty="0" smtClean="0"/>
          </a:p>
          <a:p>
            <a:r>
              <a:rPr lang="en-US" dirty="0" smtClean="0"/>
              <a:t>Be descriptive, not judgmental</a:t>
            </a:r>
          </a:p>
          <a:p>
            <a:r>
              <a:rPr lang="en-US" dirty="0" smtClean="0"/>
              <a:t>Be specific and concrete</a:t>
            </a:r>
          </a:p>
          <a:p>
            <a:r>
              <a:rPr lang="en-US" dirty="0" smtClean="0"/>
              <a:t>Make feedback as immediate as possible</a:t>
            </a:r>
          </a:p>
          <a:p>
            <a:r>
              <a:rPr lang="en-US" dirty="0" smtClean="0"/>
              <a:t>Focus on positive actions</a:t>
            </a:r>
          </a:p>
          <a:p>
            <a:r>
              <a:rPr lang="en-US" dirty="0" smtClean="0"/>
              <a:t>Present feedback both orally and on grading rubrics</a:t>
            </a:r>
          </a:p>
        </p:txBody>
      </p:sp>
    </p:spTree>
    <p:extLst>
      <p:ext uri="{BB962C8B-B14F-4D97-AF65-F5344CB8AC3E}">
        <p14:creationId xmlns:p14="http://schemas.microsoft.com/office/powerpoint/2010/main" val="41323231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533400"/>
            <a:ext cx="7315200" cy="914400"/>
          </a:xfrm>
        </p:spPr>
        <p:txBody>
          <a:bodyPr>
            <a:normAutofit/>
          </a:bodyPr>
          <a:lstStyle/>
          <a:p>
            <a:r>
              <a:rPr lang="en-US" dirty="0" smtClean="0"/>
              <a:t>What is Active and Collaborative Learning?</a:t>
            </a:r>
            <a:endParaRPr lang="en-US" dirty="0"/>
          </a:p>
        </p:txBody>
      </p:sp>
      <p:sp>
        <p:nvSpPr>
          <p:cNvPr id="7" name="Text Placeholder 6"/>
          <p:cNvSpPr>
            <a:spLocks noGrp="1"/>
          </p:cNvSpPr>
          <p:nvPr>
            <p:ph type="body" sz="half" idx="2"/>
          </p:nvPr>
        </p:nvSpPr>
        <p:spPr>
          <a:xfrm>
            <a:off x="457200" y="2209800"/>
            <a:ext cx="3410712" cy="4099560"/>
          </a:xfrm>
        </p:spPr>
        <p:txBody>
          <a:bodyPr/>
          <a:lstStyle/>
          <a:p>
            <a:r>
              <a:rPr lang="en-US" sz="1600" dirty="0" smtClean="0"/>
              <a:t>A strategy that strives for everyone’s success through meaningful collaboration of ideas and work while enhancing social skills through roles</a:t>
            </a:r>
          </a:p>
          <a:p>
            <a:endParaRPr lang="en-US" dirty="0"/>
          </a:p>
          <a:p>
            <a:pPr marL="285750" indent="-285750">
              <a:buFont typeface="Arial" panose="020B0604020202020204" pitchFamily="34" charset="0"/>
              <a:buChar char="•"/>
            </a:pPr>
            <a:r>
              <a:rPr lang="en-US" dirty="0" smtClean="0"/>
              <a:t>Enhances social skills</a:t>
            </a:r>
          </a:p>
          <a:p>
            <a:pPr marL="285750" indent="-285750">
              <a:buFont typeface="Arial" panose="020B0604020202020204" pitchFamily="34" charset="0"/>
              <a:buChar char="•"/>
            </a:pPr>
            <a:r>
              <a:rPr lang="en-US" dirty="0" smtClean="0"/>
              <a:t>Helps students understand roles</a:t>
            </a:r>
          </a:p>
          <a:p>
            <a:pPr marL="285750" indent="-285750">
              <a:buFont typeface="Arial" panose="020B0604020202020204" pitchFamily="34" charset="0"/>
              <a:buChar char="•"/>
            </a:pPr>
            <a:r>
              <a:rPr lang="en-US" dirty="0"/>
              <a:t>Promotes team success</a:t>
            </a:r>
          </a:p>
          <a:p>
            <a:pPr marL="285750" indent="-285750">
              <a:buFont typeface="Arial" panose="020B0604020202020204" pitchFamily="34" charset="0"/>
              <a:buChar char="•"/>
            </a:pPr>
            <a:r>
              <a:rPr lang="en-US" dirty="0"/>
              <a:t>Enhances readiness for workforce</a:t>
            </a:r>
          </a:p>
          <a:p>
            <a:pPr marL="285750" indent="-285750">
              <a:buFont typeface="Arial" panose="020B0604020202020204" pitchFamily="34" charset="0"/>
              <a:buChar char="•"/>
            </a:pPr>
            <a:r>
              <a:rPr lang="en-US" dirty="0" smtClean="0"/>
              <a:t>Fosters community (retention)</a:t>
            </a:r>
          </a:p>
          <a:p>
            <a:pPr marL="285750" indent="-285750">
              <a:buFont typeface="Arial" panose="020B0604020202020204" pitchFamily="34" charset="0"/>
              <a:buChar char="•"/>
            </a:pPr>
            <a:r>
              <a:rPr lang="en-US" dirty="0" smtClean="0"/>
              <a:t>Promotes diversity</a:t>
            </a:r>
          </a:p>
          <a:p>
            <a:endParaRPr lang="en-US" dirty="0" smtClean="0"/>
          </a:p>
          <a:p>
            <a:pPr marL="285750" indent="-285750">
              <a:buFont typeface="Arial" panose="020B0604020202020204" pitchFamily="34" charset="0"/>
              <a:buChar char="•"/>
            </a:pPr>
            <a:endParaRPr lang="en-US" dirty="0"/>
          </a:p>
        </p:txBody>
      </p:sp>
      <p:pic>
        <p:nvPicPr>
          <p:cNvPr id="1028" name="Picture 4" descr="http://rafangel.files.wordpress.com/2014/02/collaborative-learning-proces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2286000"/>
            <a:ext cx="5029200" cy="335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34362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457200"/>
            <a:ext cx="5029200" cy="1154097"/>
          </a:xfrm>
        </p:spPr>
        <p:txBody>
          <a:bodyPr>
            <a:normAutofit/>
          </a:bodyPr>
          <a:lstStyle/>
          <a:p>
            <a:r>
              <a:rPr lang="en-US" dirty="0" smtClean="0"/>
              <a:t>Objective Measures</a:t>
            </a:r>
            <a:endParaRPr lang="en-US" dirty="0"/>
          </a:p>
        </p:txBody>
      </p:sp>
      <p:sp>
        <p:nvSpPr>
          <p:cNvPr id="9" name="TextBox 8"/>
          <p:cNvSpPr txBox="1"/>
          <p:nvPr/>
        </p:nvSpPr>
        <p:spPr>
          <a:xfrm>
            <a:off x="685800" y="2057400"/>
            <a:ext cx="8305800" cy="4801314"/>
          </a:xfrm>
          <a:prstGeom prst="rect">
            <a:avLst/>
          </a:prstGeom>
          <a:noFill/>
        </p:spPr>
        <p:txBody>
          <a:bodyPr wrap="square" rtlCol="0">
            <a:spAutoFit/>
          </a:bodyPr>
          <a:lstStyle/>
          <a:p>
            <a:r>
              <a:rPr lang="en-US" dirty="0" smtClean="0"/>
              <a:t>Rubrics</a:t>
            </a:r>
          </a:p>
          <a:p>
            <a:endParaRPr lang="en-US" dirty="0"/>
          </a:p>
          <a:p>
            <a:r>
              <a:rPr lang="en-US" dirty="0" smtClean="0"/>
              <a:t>Step 1: review the lesson and type of student performance</a:t>
            </a:r>
          </a:p>
          <a:p>
            <a:endParaRPr lang="en-US" dirty="0" smtClean="0"/>
          </a:p>
          <a:p>
            <a:r>
              <a:rPr lang="en-US" dirty="0" smtClean="0"/>
              <a:t>Step 2: Define the assessment procedure</a:t>
            </a:r>
          </a:p>
          <a:p>
            <a:pPr marL="285750" lvl="0" indent="-285750">
              <a:buFont typeface="Arial" panose="020B0604020202020204" pitchFamily="34" charset="0"/>
              <a:buChar char="•"/>
            </a:pPr>
            <a:r>
              <a:rPr lang="en-US" dirty="0" smtClean="0">
                <a:solidFill>
                  <a:prstClr val="white"/>
                </a:solidFill>
              </a:rPr>
              <a:t>Standardized </a:t>
            </a:r>
            <a:r>
              <a:rPr lang="en-US" dirty="0">
                <a:solidFill>
                  <a:prstClr val="white"/>
                </a:solidFill>
              </a:rPr>
              <a:t>tests, instructor generated quiz or test, written </a:t>
            </a:r>
            <a:r>
              <a:rPr lang="en-US" dirty="0" smtClean="0">
                <a:solidFill>
                  <a:prstClr val="white"/>
                </a:solidFill>
              </a:rPr>
              <a:t>compositions, </a:t>
            </a:r>
            <a:r>
              <a:rPr lang="en-US" dirty="0">
                <a:solidFill>
                  <a:prstClr val="white"/>
                </a:solidFill>
              </a:rPr>
              <a:t>oral presentations, homework, projects, portfolios, practical applications, interview, </a:t>
            </a:r>
            <a:r>
              <a:rPr lang="en-US" dirty="0" smtClean="0">
                <a:solidFill>
                  <a:prstClr val="white"/>
                </a:solidFill>
              </a:rPr>
              <a:t>questionnaires, </a:t>
            </a:r>
            <a:r>
              <a:rPr lang="en-US" dirty="0">
                <a:solidFill>
                  <a:prstClr val="white"/>
                </a:solidFill>
              </a:rPr>
              <a:t>or just observations</a:t>
            </a:r>
          </a:p>
          <a:p>
            <a:endParaRPr lang="en-US" dirty="0"/>
          </a:p>
          <a:p>
            <a:r>
              <a:rPr lang="en-US" dirty="0" smtClean="0"/>
              <a:t>Step 3: Develop a set of criteria to use in assessing students performances</a:t>
            </a:r>
          </a:p>
          <a:p>
            <a:pPr marL="285750" indent="-285750">
              <a:buFont typeface="Arial" panose="020B0604020202020204" pitchFamily="34" charset="0"/>
              <a:buChar char="•"/>
            </a:pPr>
            <a:r>
              <a:rPr lang="en-US" dirty="0" smtClean="0"/>
              <a:t>Brainstorm a potential list of criteria and rank them in order of most important to least important</a:t>
            </a:r>
          </a:p>
          <a:p>
            <a:endParaRPr lang="en-US" dirty="0"/>
          </a:p>
          <a:p>
            <a:r>
              <a:rPr lang="en-US" dirty="0" smtClean="0"/>
              <a:t>Step 4: Develop the rubric</a:t>
            </a:r>
          </a:p>
          <a:p>
            <a:pPr marL="285750" indent="-285750">
              <a:buFont typeface="Arial" panose="020B0604020202020204" pitchFamily="34" charset="0"/>
              <a:buChar char="•"/>
            </a:pPr>
            <a:r>
              <a:rPr lang="en-US" dirty="0" smtClean="0"/>
              <a:t>Assign point values to the list of criteria and develop indicators of performance like: poor, good, very good</a:t>
            </a:r>
          </a:p>
          <a:p>
            <a:endParaRPr lang="en-US" dirty="0" smtClean="0"/>
          </a:p>
        </p:txBody>
      </p:sp>
      <p:sp>
        <p:nvSpPr>
          <p:cNvPr id="11" name="TextBox 10"/>
          <p:cNvSpPr txBox="1"/>
          <p:nvPr/>
        </p:nvSpPr>
        <p:spPr>
          <a:xfrm>
            <a:off x="6172200" y="457200"/>
            <a:ext cx="2133600" cy="1477328"/>
          </a:xfrm>
          <a:prstGeom prst="rect">
            <a:avLst/>
          </a:prstGeom>
          <a:noFill/>
        </p:spPr>
        <p:txBody>
          <a:bodyPr wrap="square" rtlCol="0">
            <a:spAutoFit/>
          </a:bodyPr>
          <a:lstStyle/>
          <a:p>
            <a:r>
              <a:rPr lang="en-US" dirty="0" smtClean="0">
                <a:solidFill>
                  <a:schemeClr val="tx2"/>
                </a:solidFill>
              </a:rPr>
              <a:t>S</a:t>
            </a:r>
            <a:r>
              <a:rPr lang="en-US" dirty="0" smtClean="0"/>
              <a:t>pecific</a:t>
            </a:r>
          </a:p>
          <a:p>
            <a:r>
              <a:rPr lang="en-US" dirty="0" smtClean="0">
                <a:solidFill>
                  <a:schemeClr val="tx2"/>
                </a:solidFill>
              </a:rPr>
              <a:t>M</a:t>
            </a:r>
            <a:r>
              <a:rPr lang="en-US" dirty="0" smtClean="0"/>
              <a:t>easurable</a:t>
            </a:r>
          </a:p>
          <a:p>
            <a:r>
              <a:rPr lang="en-US" dirty="0" smtClean="0">
                <a:solidFill>
                  <a:schemeClr val="tx2"/>
                </a:solidFill>
              </a:rPr>
              <a:t>A</a:t>
            </a:r>
            <a:r>
              <a:rPr lang="en-US" dirty="0" smtClean="0"/>
              <a:t>chievable</a:t>
            </a:r>
          </a:p>
          <a:p>
            <a:r>
              <a:rPr lang="en-US" dirty="0" smtClean="0">
                <a:solidFill>
                  <a:schemeClr val="tx2"/>
                </a:solidFill>
              </a:rPr>
              <a:t>R</a:t>
            </a:r>
            <a:r>
              <a:rPr lang="en-US" dirty="0" smtClean="0"/>
              <a:t>elevant</a:t>
            </a:r>
          </a:p>
          <a:p>
            <a:r>
              <a:rPr lang="en-US" dirty="0" smtClean="0">
                <a:solidFill>
                  <a:schemeClr val="tx2"/>
                </a:solidFill>
              </a:rPr>
              <a:t>T</a:t>
            </a:r>
            <a:r>
              <a:rPr lang="en-US" dirty="0" smtClean="0"/>
              <a:t>ransferable </a:t>
            </a:r>
            <a:endParaRPr lang="en-US" dirty="0"/>
          </a:p>
        </p:txBody>
      </p:sp>
    </p:spTree>
    <p:extLst>
      <p:ext uri="{BB962C8B-B14F-4D97-AF65-F5344CB8AC3E}">
        <p14:creationId xmlns:p14="http://schemas.microsoft.com/office/powerpoint/2010/main" val="35832246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304800"/>
            <a:ext cx="7315200" cy="1154097"/>
          </a:xfrm>
        </p:spPr>
        <p:txBody>
          <a:bodyPr>
            <a:normAutofit/>
          </a:bodyPr>
          <a:lstStyle/>
          <a:p>
            <a:r>
              <a:rPr lang="en-US" dirty="0" smtClean="0"/>
              <a:t>Grading Concerns</a:t>
            </a:r>
            <a:endParaRPr lang="en-US" dirty="0"/>
          </a:p>
        </p:txBody>
      </p:sp>
      <p:sp>
        <p:nvSpPr>
          <p:cNvPr id="7" name="TextBox 6"/>
          <p:cNvSpPr txBox="1"/>
          <p:nvPr/>
        </p:nvSpPr>
        <p:spPr>
          <a:xfrm>
            <a:off x="1066800" y="1981200"/>
            <a:ext cx="6934200" cy="4247317"/>
          </a:xfrm>
          <a:prstGeom prst="rect">
            <a:avLst/>
          </a:prstGeom>
          <a:noFill/>
        </p:spPr>
        <p:txBody>
          <a:bodyPr wrap="square" rtlCol="0">
            <a:spAutoFit/>
          </a:bodyPr>
          <a:lstStyle/>
          <a:p>
            <a:r>
              <a:rPr lang="en-US" dirty="0" smtClean="0"/>
              <a:t>All students should know and understand learning goals, criteria and standards for collaborative work before work begins </a:t>
            </a:r>
          </a:p>
          <a:p>
            <a:endParaRPr lang="en-US" dirty="0"/>
          </a:p>
          <a:p>
            <a:pPr marL="285750" lvl="1" indent="-285750">
              <a:buFont typeface="Arial" panose="020B0604020202020204" pitchFamily="34" charset="0"/>
              <a:buChar char="•"/>
            </a:pPr>
            <a:r>
              <a:rPr lang="en-US" dirty="0" smtClean="0"/>
              <a:t>Individual + group grades on projects or tests</a:t>
            </a:r>
          </a:p>
          <a:p>
            <a:pPr marL="742950" lvl="2" indent="-285750">
              <a:buFont typeface="Arial" panose="020B0604020202020204" pitchFamily="34" charset="0"/>
              <a:buChar char="•"/>
            </a:pPr>
            <a:r>
              <a:rPr lang="en-US" dirty="0" smtClean="0">
                <a:solidFill>
                  <a:prstClr val="white"/>
                </a:solidFill>
              </a:rPr>
              <a:t>Have </a:t>
            </a:r>
            <a:r>
              <a:rPr lang="en-US" dirty="0">
                <a:solidFill>
                  <a:prstClr val="white"/>
                </a:solidFill>
              </a:rPr>
              <a:t>students complete assessments of each </a:t>
            </a:r>
            <a:r>
              <a:rPr lang="en-US" dirty="0" smtClean="0">
                <a:solidFill>
                  <a:prstClr val="white"/>
                </a:solidFill>
              </a:rPr>
              <a:t>individual’s contributions to </a:t>
            </a:r>
            <a:r>
              <a:rPr lang="en-US" dirty="0">
                <a:solidFill>
                  <a:prstClr val="white"/>
                </a:solidFill>
              </a:rPr>
              <a:t>the group during an alone time</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Credit given as participation (informal groups)</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Individual assessment over the collaborative work</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Research team model </a:t>
            </a:r>
          </a:p>
          <a:p>
            <a:pPr marL="742950" lvl="1" indent="-285750">
              <a:buFont typeface="Arial" panose="020B0604020202020204" pitchFamily="34" charset="0"/>
              <a:buChar char="•"/>
            </a:pPr>
            <a:r>
              <a:rPr lang="en-US" dirty="0" smtClean="0"/>
              <a:t>Authorship, joint authorship, junior authorship or non author</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p:txBody>
      </p:sp>
    </p:spTree>
    <p:extLst>
      <p:ext uri="{BB962C8B-B14F-4D97-AF65-F5344CB8AC3E}">
        <p14:creationId xmlns:p14="http://schemas.microsoft.com/office/powerpoint/2010/main" val="21175201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09600"/>
            <a:ext cx="7315200" cy="1154097"/>
          </a:xfrm>
        </p:spPr>
        <p:txBody>
          <a:bodyPr>
            <a:normAutofit fontScale="90000"/>
          </a:bodyPr>
          <a:lstStyle/>
          <a:p>
            <a:r>
              <a:rPr lang="en-US" dirty="0" smtClean="0"/>
              <a:t>Instructional Strategies</a:t>
            </a:r>
            <a:br>
              <a:rPr lang="en-US" dirty="0" smtClean="0"/>
            </a:br>
            <a:endParaRPr lang="en-US" dirty="0"/>
          </a:p>
        </p:txBody>
      </p:sp>
      <p:sp>
        <p:nvSpPr>
          <p:cNvPr id="6" name="Text Placeholder 5"/>
          <p:cNvSpPr>
            <a:spLocks noGrp="1"/>
          </p:cNvSpPr>
          <p:nvPr>
            <p:ph sz="quarter" idx="13"/>
          </p:nvPr>
        </p:nvSpPr>
        <p:spPr>
          <a:xfrm>
            <a:off x="609600" y="1600200"/>
            <a:ext cx="3870960" cy="4736592"/>
          </a:xfrm>
        </p:spPr>
        <p:txBody>
          <a:bodyPr>
            <a:normAutofit/>
          </a:bodyPr>
          <a:lstStyle/>
          <a:p>
            <a:r>
              <a:rPr lang="en-US" sz="2400" dirty="0" smtClean="0"/>
              <a:t>Direct instruction </a:t>
            </a:r>
          </a:p>
          <a:p>
            <a:endParaRPr lang="en-US" sz="2400" dirty="0" smtClean="0"/>
          </a:p>
          <a:p>
            <a:pPr marL="285750" indent="-285750">
              <a:buFont typeface="Arial" panose="020B0604020202020204" pitchFamily="34" charset="0"/>
              <a:buChar char="•"/>
            </a:pPr>
            <a:r>
              <a:rPr lang="en-US" sz="1800" dirty="0" smtClean="0"/>
              <a:t>Active teacher (sage on stage)</a:t>
            </a:r>
          </a:p>
          <a:p>
            <a:pPr marL="285750" indent="-285750">
              <a:buFont typeface="Arial" panose="020B0604020202020204" pitchFamily="34" charset="0"/>
              <a:buChar char="•"/>
            </a:pPr>
            <a:r>
              <a:rPr lang="en-US" sz="1800" dirty="0" smtClean="0"/>
              <a:t>Passive student</a:t>
            </a:r>
          </a:p>
          <a:p>
            <a:pPr marL="285750" indent="-285750">
              <a:buFont typeface="Arial" panose="020B0604020202020204" pitchFamily="34" charset="0"/>
              <a:buChar char="•"/>
            </a:pPr>
            <a:r>
              <a:rPr lang="en-US" sz="1800" dirty="0" smtClean="0"/>
              <a:t>Requires active listening on the part of the learner</a:t>
            </a:r>
          </a:p>
          <a:p>
            <a:pPr marL="285750" indent="-285750">
              <a:buFont typeface="Arial" panose="020B0604020202020204" pitchFamily="34" charset="0"/>
              <a:buChar char="•"/>
            </a:pPr>
            <a:endParaRPr lang="en-US" sz="1800" dirty="0"/>
          </a:p>
          <a:p>
            <a:r>
              <a:rPr lang="en-US" dirty="0" smtClean="0"/>
              <a:t>Learning activities</a:t>
            </a:r>
          </a:p>
          <a:p>
            <a:pPr marL="285750" indent="-285750">
              <a:buFont typeface="Arial" panose="020B0604020202020204" pitchFamily="34" charset="0"/>
              <a:buChar char="•"/>
            </a:pPr>
            <a:r>
              <a:rPr lang="en-US" sz="1800" dirty="0" smtClean="0"/>
              <a:t>Note taking </a:t>
            </a:r>
          </a:p>
          <a:p>
            <a:pPr marL="285750" indent="-285750">
              <a:buFont typeface="Arial" panose="020B0604020202020204" pitchFamily="34" charset="0"/>
              <a:buChar char="•"/>
            </a:pPr>
            <a:r>
              <a:rPr lang="en-US" sz="1800" dirty="0" smtClean="0"/>
              <a:t>Observation</a:t>
            </a:r>
          </a:p>
          <a:p>
            <a:pPr marL="285750" indent="-285750">
              <a:buFont typeface="Arial" panose="020B0604020202020204" pitchFamily="34" charset="0"/>
              <a:buChar char="•"/>
            </a:pPr>
            <a:r>
              <a:rPr lang="en-US" sz="1800" dirty="0" smtClean="0"/>
              <a:t>Homework</a:t>
            </a:r>
          </a:p>
          <a:p>
            <a:pPr marL="285750" indent="-285750">
              <a:buFont typeface="Arial" panose="020B0604020202020204" pitchFamily="34" charset="0"/>
              <a:buChar char="•"/>
            </a:pPr>
            <a:r>
              <a:rPr lang="en-US" sz="1800" dirty="0" smtClean="0"/>
              <a:t>Boring…. </a:t>
            </a:r>
          </a:p>
          <a:p>
            <a:pPr marL="285750" indent="-285750">
              <a:buFont typeface="Arial" panose="020B0604020202020204" pitchFamily="34" charset="0"/>
              <a:buChar char="•"/>
            </a:pPr>
            <a:endParaRPr lang="en-US" sz="1800" dirty="0"/>
          </a:p>
        </p:txBody>
      </p:sp>
      <p:sp>
        <p:nvSpPr>
          <p:cNvPr id="7" name="Content Placeholder 6"/>
          <p:cNvSpPr>
            <a:spLocks noGrp="1"/>
          </p:cNvSpPr>
          <p:nvPr>
            <p:ph sz="quarter" idx="14"/>
          </p:nvPr>
        </p:nvSpPr>
        <p:spPr>
          <a:xfrm>
            <a:off x="4681728" y="1600200"/>
            <a:ext cx="3928872" cy="4738687"/>
          </a:xfrm>
        </p:spPr>
        <p:txBody>
          <a:bodyPr/>
          <a:lstStyle/>
          <a:p>
            <a:r>
              <a:rPr lang="en-US" sz="2400" dirty="0" smtClean="0"/>
              <a:t>Independent Study</a:t>
            </a:r>
          </a:p>
          <a:p>
            <a:endParaRPr lang="en-US" dirty="0"/>
          </a:p>
          <a:p>
            <a:pPr>
              <a:buFont typeface="Arial" panose="020B0604020202020204" pitchFamily="34" charset="0"/>
              <a:buChar char="•"/>
            </a:pPr>
            <a:r>
              <a:rPr lang="en-US" sz="1800" dirty="0" smtClean="0"/>
              <a:t>Teacher as facilitator </a:t>
            </a:r>
          </a:p>
          <a:p>
            <a:pPr>
              <a:buFont typeface="Arial" panose="020B0604020202020204" pitchFamily="34" charset="0"/>
              <a:buChar char="•"/>
            </a:pPr>
            <a:r>
              <a:rPr lang="en-US" sz="1800" dirty="0" smtClean="0"/>
              <a:t>Student as catalyst for learning</a:t>
            </a:r>
          </a:p>
          <a:p>
            <a:pPr>
              <a:buFont typeface="Arial" panose="020B0604020202020204" pitchFamily="34" charset="0"/>
              <a:buChar char="•"/>
            </a:pPr>
            <a:r>
              <a:rPr lang="en-US" sz="1800" dirty="0" smtClean="0"/>
              <a:t>Fosters student initiative</a:t>
            </a:r>
          </a:p>
          <a:p>
            <a:pPr>
              <a:buFont typeface="Arial" panose="020B0604020202020204" pitchFamily="34" charset="0"/>
              <a:buChar char="•"/>
            </a:pPr>
            <a:r>
              <a:rPr lang="en-US" sz="1800" dirty="0" smtClean="0"/>
              <a:t>Creates authentic self discovery</a:t>
            </a:r>
          </a:p>
          <a:p>
            <a:pPr>
              <a:buFont typeface="Arial" panose="020B0604020202020204" pitchFamily="34" charset="0"/>
              <a:buChar char="•"/>
            </a:pPr>
            <a:r>
              <a:rPr lang="en-US" sz="1800" dirty="0" smtClean="0"/>
              <a:t>Can be drawn from student interest</a:t>
            </a:r>
          </a:p>
          <a:p>
            <a:pPr marL="45720" indent="0">
              <a:buNone/>
            </a:pPr>
            <a:endParaRPr lang="en-US" sz="1800" dirty="0" smtClean="0"/>
          </a:p>
          <a:p>
            <a:pPr>
              <a:buFont typeface="Wingdings" panose="05000000000000000000" pitchFamily="2" charset="2"/>
              <a:buChar char="§"/>
            </a:pPr>
            <a:r>
              <a:rPr lang="en-US" dirty="0" smtClean="0"/>
              <a:t>Learning activities</a:t>
            </a:r>
          </a:p>
          <a:p>
            <a:pPr>
              <a:buFont typeface="Arial" panose="020B0604020202020204" pitchFamily="34" charset="0"/>
              <a:buChar char="•"/>
            </a:pPr>
            <a:r>
              <a:rPr lang="en-US" sz="1800" dirty="0" smtClean="0"/>
              <a:t>Web experiences</a:t>
            </a:r>
          </a:p>
          <a:p>
            <a:pPr>
              <a:buFont typeface="Arial" panose="020B0604020202020204" pitchFamily="34" charset="0"/>
              <a:buChar char="•"/>
            </a:pPr>
            <a:r>
              <a:rPr lang="en-US" sz="1800" dirty="0" smtClean="0"/>
              <a:t>Research projects</a:t>
            </a:r>
          </a:p>
        </p:txBody>
      </p:sp>
    </p:spTree>
    <p:extLst>
      <p:ext uri="{BB962C8B-B14F-4D97-AF65-F5344CB8AC3E}">
        <p14:creationId xmlns:p14="http://schemas.microsoft.com/office/powerpoint/2010/main" val="2718320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685800" y="609600"/>
            <a:ext cx="7315200" cy="1154097"/>
          </a:xfrm>
          <a:prstGeom prst="rect">
            <a:avLst/>
          </a:prstGeom>
        </p:spPr>
        <p:txBody>
          <a:bodyPr vert="horz" lIns="91440" tIns="45720" rIns="91440" bIns="45720" rtlCol="0" anchor="b">
            <a:normAutofit fontScale="90000" lnSpcReduction="10000"/>
          </a:bodyPr>
          <a:lst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Instructional Strategies</a:t>
            </a:r>
            <a:br>
              <a:rPr lang="en-US" dirty="0" smtClean="0"/>
            </a:br>
            <a:endParaRPr lang="en-US" dirty="0"/>
          </a:p>
        </p:txBody>
      </p:sp>
      <p:sp>
        <p:nvSpPr>
          <p:cNvPr id="6" name="Text Placeholder 5"/>
          <p:cNvSpPr txBox="1">
            <a:spLocks/>
          </p:cNvSpPr>
          <p:nvPr/>
        </p:nvSpPr>
        <p:spPr>
          <a:xfrm>
            <a:off x="609600" y="1600200"/>
            <a:ext cx="3870960" cy="4736592"/>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a:lstStyle>
          <a:p>
            <a:r>
              <a:rPr lang="en-US" sz="2400" dirty="0" smtClean="0"/>
              <a:t>Interactive instruction</a:t>
            </a:r>
          </a:p>
          <a:p>
            <a:endParaRPr lang="en-US" sz="2400" dirty="0" smtClean="0"/>
          </a:p>
          <a:p>
            <a:pPr marL="285750" indent="-285750">
              <a:buFont typeface="Arial" panose="020B0604020202020204" pitchFamily="34" charset="0"/>
              <a:buChar char="•"/>
            </a:pPr>
            <a:r>
              <a:rPr lang="en-US" sz="1800" dirty="0" smtClean="0"/>
              <a:t>Active student/teacher</a:t>
            </a:r>
          </a:p>
          <a:p>
            <a:pPr marL="285750" indent="-285750">
              <a:buFont typeface="Arial" panose="020B0604020202020204" pitchFamily="34" charset="0"/>
              <a:buChar char="•"/>
            </a:pPr>
            <a:r>
              <a:rPr lang="en-US" sz="1800" dirty="0" smtClean="0"/>
              <a:t>Live discussion and sharing</a:t>
            </a:r>
          </a:p>
          <a:p>
            <a:pPr marL="285750" indent="-285750">
              <a:buFont typeface="Arial" panose="020B0604020202020204" pitchFamily="34" charset="0"/>
              <a:buChar char="•"/>
            </a:pPr>
            <a:r>
              <a:rPr lang="en-US" sz="1800" dirty="0" smtClean="0"/>
              <a:t>Learn from peers and teacher</a:t>
            </a:r>
          </a:p>
          <a:p>
            <a:pPr marL="285750" indent="-285750">
              <a:buFont typeface="Arial" panose="020B0604020202020204" pitchFamily="34" charset="0"/>
              <a:buChar char="•"/>
            </a:pPr>
            <a:r>
              <a:rPr lang="en-US" sz="1800" dirty="0" smtClean="0"/>
              <a:t>Develops social skills and articulation</a:t>
            </a:r>
          </a:p>
          <a:p>
            <a:pPr marL="285750" indent="-285750">
              <a:buFont typeface="Arial" panose="020B0604020202020204" pitchFamily="34" charset="0"/>
              <a:buChar char="•"/>
            </a:pPr>
            <a:endParaRPr lang="en-US" sz="1800" dirty="0" smtClean="0"/>
          </a:p>
          <a:p>
            <a:r>
              <a:rPr lang="en-US" dirty="0" smtClean="0"/>
              <a:t>Learning activities</a:t>
            </a:r>
          </a:p>
          <a:p>
            <a:pPr marL="285750" indent="-285750">
              <a:buFont typeface="Arial" panose="020B0604020202020204" pitchFamily="34" charset="0"/>
              <a:buChar char="•"/>
            </a:pPr>
            <a:r>
              <a:rPr lang="en-US" sz="1800" dirty="0" smtClean="0"/>
              <a:t>Debates</a:t>
            </a:r>
          </a:p>
          <a:p>
            <a:pPr marL="285750" indent="-285750">
              <a:buFont typeface="Arial" panose="020B0604020202020204" pitchFamily="34" charset="0"/>
              <a:buChar char="•"/>
            </a:pPr>
            <a:r>
              <a:rPr lang="en-US" sz="1800" dirty="0" smtClean="0"/>
              <a:t>Group brainstorming</a:t>
            </a:r>
          </a:p>
          <a:p>
            <a:pPr marL="285750" indent="-285750">
              <a:buFont typeface="Arial" panose="020B0604020202020204" pitchFamily="34" charset="0"/>
              <a:buChar char="•"/>
            </a:pPr>
            <a:r>
              <a:rPr lang="en-US" sz="1800" dirty="0" smtClean="0"/>
              <a:t>Structured controversy  (case studies)</a:t>
            </a:r>
          </a:p>
          <a:p>
            <a:pPr marL="285750" indent="-285750">
              <a:buFont typeface="Arial" panose="020B0604020202020204" pitchFamily="34" charset="0"/>
              <a:buChar char="•"/>
            </a:pPr>
            <a:endParaRPr lang="en-US" sz="1800" dirty="0"/>
          </a:p>
        </p:txBody>
      </p:sp>
      <p:sp>
        <p:nvSpPr>
          <p:cNvPr id="7" name="Content Placeholder 6"/>
          <p:cNvSpPr txBox="1">
            <a:spLocks/>
          </p:cNvSpPr>
          <p:nvPr/>
        </p:nvSpPr>
        <p:spPr>
          <a:xfrm>
            <a:off x="4681728" y="1600200"/>
            <a:ext cx="3928872" cy="4738687"/>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a:lstStyle>
          <a:p>
            <a:r>
              <a:rPr lang="en-US" sz="2400" dirty="0" smtClean="0"/>
              <a:t>Experiential learning</a:t>
            </a:r>
          </a:p>
          <a:p>
            <a:endParaRPr lang="en-US" dirty="0" smtClean="0"/>
          </a:p>
          <a:p>
            <a:pPr>
              <a:buFont typeface="Arial" panose="020B0604020202020204" pitchFamily="34" charset="0"/>
              <a:buChar char="•"/>
            </a:pPr>
            <a:r>
              <a:rPr lang="en-US" sz="1800" dirty="0" smtClean="0"/>
              <a:t>Teacher as guide</a:t>
            </a:r>
          </a:p>
          <a:p>
            <a:pPr>
              <a:buFont typeface="Arial" panose="020B0604020202020204" pitchFamily="34" charset="0"/>
              <a:buChar char="•"/>
            </a:pPr>
            <a:r>
              <a:rPr lang="en-US" sz="1800" dirty="0" smtClean="0"/>
              <a:t>Student as independent learner</a:t>
            </a:r>
          </a:p>
          <a:p>
            <a:pPr>
              <a:buFont typeface="Arial" panose="020B0604020202020204" pitchFamily="34" charset="0"/>
              <a:buChar char="•"/>
            </a:pPr>
            <a:r>
              <a:rPr lang="en-US" sz="1800" dirty="0" smtClean="0"/>
              <a:t>Inductive learning and critical thinking</a:t>
            </a:r>
          </a:p>
          <a:p>
            <a:pPr>
              <a:buFont typeface="Arial" panose="020B0604020202020204" pitchFamily="34" charset="0"/>
              <a:buChar char="•"/>
            </a:pPr>
            <a:r>
              <a:rPr lang="en-US" sz="1800" dirty="0" smtClean="0"/>
              <a:t>Emphasis on the process as opposed to the product of learning</a:t>
            </a:r>
          </a:p>
          <a:p>
            <a:pPr marL="45720" indent="0">
              <a:buFont typeface="Wingdings" charset="2"/>
              <a:buNone/>
            </a:pPr>
            <a:endParaRPr lang="en-US" sz="1800" dirty="0" smtClean="0"/>
          </a:p>
          <a:p>
            <a:pPr>
              <a:buFont typeface="Wingdings" panose="05000000000000000000" pitchFamily="2" charset="2"/>
              <a:buChar char="§"/>
            </a:pPr>
            <a:r>
              <a:rPr lang="en-US" dirty="0" smtClean="0"/>
              <a:t>Learning activities</a:t>
            </a:r>
          </a:p>
          <a:p>
            <a:pPr>
              <a:buFont typeface="Arial" panose="020B0604020202020204" pitchFamily="34" charset="0"/>
              <a:buChar char="•"/>
            </a:pPr>
            <a:r>
              <a:rPr lang="en-US" sz="1800" dirty="0" smtClean="0"/>
              <a:t>Lab work</a:t>
            </a:r>
          </a:p>
          <a:p>
            <a:pPr>
              <a:buFont typeface="Arial" panose="020B0604020202020204" pitchFamily="34" charset="0"/>
              <a:buChar char="•"/>
            </a:pPr>
            <a:r>
              <a:rPr lang="en-US" sz="1800" dirty="0" smtClean="0"/>
              <a:t>Simulations</a:t>
            </a:r>
          </a:p>
          <a:p>
            <a:pPr>
              <a:buFont typeface="Arial" panose="020B0604020202020204" pitchFamily="34" charset="0"/>
              <a:buChar char="•"/>
            </a:pPr>
            <a:r>
              <a:rPr lang="en-US" sz="1800" dirty="0" smtClean="0"/>
              <a:t>Experiments</a:t>
            </a:r>
          </a:p>
        </p:txBody>
      </p:sp>
    </p:spTree>
    <p:extLst>
      <p:ext uri="{BB962C8B-B14F-4D97-AF65-F5344CB8AC3E}">
        <p14:creationId xmlns:p14="http://schemas.microsoft.com/office/powerpoint/2010/main" val="5324509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0"/>
            <a:ext cx="8077200" cy="6895421"/>
          </a:xfrm>
          <a:prstGeom prst="rect">
            <a:avLst/>
          </a:prstGeom>
        </p:spPr>
      </p:pic>
    </p:spTree>
    <p:extLst>
      <p:ext uri="{BB962C8B-B14F-4D97-AF65-F5344CB8AC3E}">
        <p14:creationId xmlns:p14="http://schemas.microsoft.com/office/powerpoint/2010/main" val="3621465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315200" cy="1154097"/>
          </a:xfrm>
        </p:spPr>
        <p:txBody>
          <a:bodyPr>
            <a:normAutofit/>
          </a:bodyPr>
          <a:lstStyle/>
          <a:p>
            <a:r>
              <a:rPr lang="en-US" dirty="0" smtClean="0"/>
              <a:t>A goal of collaborative learning</a:t>
            </a:r>
            <a:endParaRPr lang="en-US" dirty="0"/>
          </a:p>
        </p:txBody>
      </p:sp>
      <p:sp>
        <p:nvSpPr>
          <p:cNvPr id="3" name="TextBox 2"/>
          <p:cNvSpPr txBox="1"/>
          <p:nvPr/>
        </p:nvSpPr>
        <p:spPr>
          <a:xfrm>
            <a:off x="544286" y="2057400"/>
            <a:ext cx="4038600" cy="4247317"/>
          </a:xfrm>
          <a:prstGeom prst="rect">
            <a:avLst/>
          </a:prstGeom>
          <a:noFill/>
        </p:spPr>
        <p:txBody>
          <a:bodyPr wrap="square" rtlCol="0">
            <a:spAutoFit/>
          </a:bodyPr>
          <a:lstStyle/>
          <a:p>
            <a:r>
              <a:rPr lang="en-US" dirty="0" smtClean="0"/>
              <a:t>To break up instruction and </a:t>
            </a:r>
            <a:r>
              <a:rPr lang="en-US" dirty="0"/>
              <a:t>to increase student engagement</a:t>
            </a:r>
          </a:p>
          <a:p>
            <a:endParaRPr lang="en-US" dirty="0" smtClean="0"/>
          </a:p>
          <a:p>
            <a:endParaRPr lang="en-US" dirty="0" smtClean="0"/>
          </a:p>
          <a:p>
            <a:r>
              <a:rPr lang="en-US" dirty="0" smtClean="0"/>
              <a:t>“The mind can only take what the backside can endure”</a:t>
            </a:r>
          </a:p>
          <a:p>
            <a:endParaRPr lang="en-US" dirty="0"/>
          </a:p>
          <a:p>
            <a:r>
              <a:rPr lang="en-US" dirty="0" smtClean="0"/>
              <a:t>The average time a student can concentrate during a lecture is 15-25 minutes</a:t>
            </a:r>
          </a:p>
          <a:p>
            <a:endParaRPr lang="en-US" dirty="0"/>
          </a:p>
          <a:p>
            <a:r>
              <a:rPr lang="en-US" dirty="0" smtClean="0"/>
              <a:t>The brain remembers best what comes first and what comes last</a:t>
            </a:r>
          </a:p>
          <a:p>
            <a:endParaRPr lang="en-US" dirty="0"/>
          </a:p>
          <a:p>
            <a:endParaRPr lang="en-US" dirty="0"/>
          </a:p>
        </p:txBody>
      </p:sp>
      <p:sp>
        <p:nvSpPr>
          <p:cNvPr id="4" name="TextBox 3"/>
          <p:cNvSpPr txBox="1"/>
          <p:nvPr/>
        </p:nvSpPr>
        <p:spPr>
          <a:xfrm>
            <a:off x="4835236" y="1752600"/>
            <a:ext cx="4114800" cy="4247317"/>
          </a:xfrm>
          <a:prstGeom prst="rect">
            <a:avLst/>
          </a:prstGeom>
          <a:noFill/>
        </p:spPr>
        <p:txBody>
          <a:bodyPr wrap="square" rtlCol="0">
            <a:spAutoFit/>
          </a:bodyPr>
          <a:lstStyle/>
          <a:p>
            <a:endParaRPr lang="en-US" dirty="0"/>
          </a:p>
          <a:p>
            <a:r>
              <a:rPr lang="en-US" dirty="0" smtClean="0"/>
              <a:t>First ten minutes of class, set expectations, </a:t>
            </a:r>
            <a:r>
              <a:rPr lang="en-US" dirty="0" smtClean="0">
                <a:solidFill>
                  <a:schemeClr val="tx2"/>
                </a:solidFill>
              </a:rPr>
              <a:t>introduce the topic </a:t>
            </a:r>
            <a:r>
              <a:rPr lang="en-US" dirty="0" smtClean="0"/>
              <a:t>and take an inventory of student knowledge</a:t>
            </a:r>
          </a:p>
          <a:p>
            <a:endParaRPr lang="en-US" dirty="0"/>
          </a:p>
          <a:p>
            <a:r>
              <a:rPr lang="en-US" dirty="0" smtClean="0"/>
              <a:t>Instruct for 40 minutes followed by an activity (5 minutes)</a:t>
            </a:r>
          </a:p>
          <a:p>
            <a:endParaRPr lang="en-US" dirty="0"/>
          </a:p>
          <a:p>
            <a:r>
              <a:rPr lang="en-US" dirty="0" smtClean="0"/>
              <a:t>Instruct for 35 minutes and assess learning orally for 10 minutes</a:t>
            </a:r>
          </a:p>
          <a:p>
            <a:endParaRPr lang="en-US" dirty="0"/>
          </a:p>
          <a:p>
            <a:r>
              <a:rPr lang="en-US" dirty="0" smtClean="0"/>
              <a:t>Instruct for 20 minutes and follow up with a </a:t>
            </a:r>
            <a:r>
              <a:rPr lang="en-US" dirty="0" smtClean="0">
                <a:solidFill>
                  <a:schemeClr val="tx2"/>
                </a:solidFill>
              </a:rPr>
              <a:t>learning assessment </a:t>
            </a:r>
            <a:r>
              <a:rPr lang="en-US" dirty="0" smtClean="0"/>
              <a:t>(exit ticket)</a:t>
            </a:r>
          </a:p>
          <a:p>
            <a:endParaRPr lang="en-US" dirty="0"/>
          </a:p>
        </p:txBody>
      </p:sp>
    </p:spTree>
    <p:extLst>
      <p:ext uri="{BB962C8B-B14F-4D97-AF65-F5344CB8AC3E}">
        <p14:creationId xmlns:p14="http://schemas.microsoft.com/office/powerpoint/2010/main" val="10560446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6553200" cy="685800"/>
          </a:xfrm>
        </p:spPr>
        <p:txBody>
          <a:bodyPr>
            <a:normAutofit/>
          </a:bodyPr>
          <a:lstStyle/>
          <a:p>
            <a:r>
              <a:rPr lang="en-US" sz="2400" dirty="0" smtClean="0"/>
              <a:t>The first ten minutes, The Big Question?</a:t>
            </a:r>
            <a:endParaRPr lang="en-US" sz="2400" dirty="0"/>
          </a:p>
        </p:txBody>
      </p:sp>
      <p:sp>
        <p:nvSpPr>
          <p:cNvPr id="5" name="Text Placeholder 4"/>
          <p:cNvSpPr>
            <a:spLocks noGrp="1"/>
          </p:cNvSpPr>
          <p:nvPr>
            <p:ph type="body" sz="half" idx="2"/>
          </p:nvPr>
        </p:nvSpPr>
        <p:spPr>
          <a:xfrm>
            <a:off x="533400" y="1752600"/>
            <a:ext cx="3334512" cy="4556760"/>
          </a:xfrm>
        </p:spPr>
        <p:txBody>
          <a:bodyPr/>
          <a:lstStyle/>
          <a:p>
            <a:r>
              <a:rPr lang="en-US" dirty="0" smtClean="0"/>
              <a:t>Introduce the topic of instruction: </a:t>
            </a:r>
          </a:p>
          <a:p>
            <a:endParaRPr lang="en-US" dirty="0"/>
          </a:p>
          <a:p>
            <a:pPr marL="285750" indent="-285750">
              <a:buFont typeface="Arial" panose="020B0604020202020204" pitchFamily="34" charset="0"/>
              <a:buChar char="•"/>
            </a:pPr>
            <a:r>
              <a:rPr lang="en-US" dirty="0" smtClean="0"/>
              <a:t>Think, pair, share		  With a partner, brainstorm about the topic to find out what is already known about the topic or uncover misconceptions </a:t>
            </a:r>
          </a:p>
          <a:p>
            <a:endParaRPr lang="en-US" dirty="0"/>
          </a:p>
          <a:p>
            <a:pPr marL="285750" indent="-285750">
              <a:buFont typeface="Arial" panose="020B0604020202020204" pitchFamily="34" charset="0"/>
              <a:buChar char="•"/>
            </a:pPr>
            <a:r>
              <a:rPr lang="en-US" dirty="0" smtClean="0"/>
              <a:t>Ask students to use their smart phone as a method of research to quickly get the highlights of the topic</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Pique the students interest with classroom discussion that has practical effect</a:t>
            </a:r>
            <a:endParaRPr lang="en-US" dirty="0"/>
          </a:p>
        </p:txBody>
      </p:sp>
      <p:pic>
        <p:nvPicPr>
          <p:cNvPr id="11" name="Picture Placeholder 10"/>
          <p:cNvPicPr>
            <a:picLocks noGrp="1" noChangeAspect="1"/>
          </p:cNvPicPr>
          <p:nvPr>
            <p:ph type="pic" idx="1"/>
          </p:nvPr>
        </p:nvPicPr>
        <p:blipFill>
          <a:blip r:embed="rId2">
            <a:extLst>
              <a:ext uri="{28A0092B-C50C-407E-A947-70E740481C1C}">
                <a14:useLocalDpi xmlns:a14="http://schemas.microsoft.com/office/drawing/2010/main" val="0"/>
              </a:ext>
            </a:extLst>
          </a:blip>
          <a:srcRect l="4830" r="4830"/>
          <a:stretch>
            <a:fillRect/>
          </a:stretch>
        </p:blipFill>
        <p:spPr>
          <a:xfrm>
            <a:off x="4191000" y="2133600"/>
            <a:ext cx="4405745" cy="3657600"/>
          </a:xfrm>
        </p:spPr>
      </p:pic>
    </p:spTree>
    <p:extLst>
      <p:ext uri="{BB962C8B-B14F-4D97-AF65-F5344CB8AC3E}">
        <p14:creationId xmlns:p14="http://schemas.microsoft.com/office/powerpoint/2010/main" val="38085009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52400"/>
            <a:ext cx="2950936" cy="1146438"/>
          </a:xfrm>
        </p:spPr>
        <p:txBody>
          <a:bodyPr/>
          <a:lstStyle/>
          <a:p>
            <a:r>
              <a:rPr lang="en-US" dirty="0" smtClean="0"/>
              <a:t>Types of Learning Groups</a:t>
            </a:r>
            <a:endParaRPr lang="en-US" dirty="0"/>
          </a:p>
        </p:txBody>
      </p:sp>
      <p:sp>
        <p:nvSpPr>
          <p:cNvPr id="8" name="Content Placeholder 7"/>
          <p:cNvSpPr>
            <a:spLocks noGrp="1"/>
          </p:cNvSpPr>
          <p:nvPr>
            <p:ph idx="1"/>
          </p:nvPr>
        </p:nvSpPr>
        <p:spPr>
          <a:xfrm>
            <a:off x="533400" y="2666999"/>
            <a:ext cx="7696200" cy="3636323"/>
          </a:xfrm>
        </p:spPr>
        <p:txBody>
          <a:bodyPr/>
          <a:lstStyle/>
          <a:p>
            <a:r>
              <a:rPr lang="en-US" dirty="0" smtClean="0"/>
              <a:t>Base groups are long term and stable (for the semester or year)</a:t>
            </a:r>
          </a:p>
          <a:p>
            <a:r>
              <a:rPr lang="en-US" dirty="0" smtClean="0"/>
              <a:t>They are made up of students with different aptitudes and perspectives (heterogeneous)</a:t>
            </a:r>
          </a:p>
          <a:p>
            <a:r>
              <a:rPr lang="en-US" dirty="0" smtClean="0"/>
              <a:t>They hold each other accountable for group responsibilities and aid in retention</a:t>
            </a:r>
          </a:p>
          <a:p>
            <a:r>
              <a:rPr lang="en-US" dirty="0" smtClean="0"/>
              <a:t>They make academic progress socially in a healthy and meaningful way</a:t>
            </a:r>
          </a:p>
          <a:p>
            <a:r>
              <a:rPr lang="en-US" dirty="0" smtClean="0"/>
              <a:t>Best to schedule time during the semester when groups can meet</a:t>
            </a:r>
          </a:p>
        </p:txBody>
      </p:sp>
      <p:sp>
        <p:nvSpPr>
          <p:cNvPr id="9" name="Text Placeholder 8"/>
          <p:cNvSpPr>
            <a:spLocks noGrp="1"/>
          </p:cNvSpPr>
          <p:nvPr>
            <p:ph type="body" sz="half" idx="2"/>
          </p:nvPr>
        </p:nvSpPr>
        <p:spPr>
          <a:xfrm>
            <a:off x="838200" y="1828801"/>
            <a:ext cx="6096000" cy="1828800"/>
          </a:xfrm>
        </p:spPr>
        <p:txBody>
          <a:bodyPr>
            <a:normAutofit/>
          </a:bodyPr>
          <a:lstStyle/>
          <a:p>
            <a:r>
              <a:rPr lang="en-US" sz="2400" dirty="0" smtClean="0"/>
              <a:t>Cooperative Base Groups</a:t>
            </a:r>
          </a:p>
          <a:p>
            <a:r>
              <a:rPr lang="en-US" sz="2400" dirty="0" smtClean="0"/>
              <a:t>Long term projects</a:t>
            </a:r>
            <a:endParaRPr lang="en-US" sz="2400" dirty="0"/>
          </a:p>
        </p:txBody>
      </p:sp>
    </p:spTree>
    <p:extLst>
      <p:ext uri="{BB962C8B-B14F-4D97-AF65-F5344CB8AC3E}">
        <p14:creationId xmlns:p14="http://schemas.microsoft.com/office/powerpoint/2010/main" val="3011080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533400"/>
            <a:ext cx="9448800" cy="1066800"/>
          </a:xfrm>
        </p:spPr>
        <p:txBody>
          <a:bodyPr/>
          <a:lstStyle/>
          <a:p>
            <a:r>
              <a:rPr lang="en-US" dirty="0" smtClean="0"/>
              <a:t>Projects for Different Types of Learning Communities</a:t>
            </a:r>
            <a:endParaRPr lang="en-US" dirty="0"/>
          </a:p>
        </p:txBody>
      </p:sp>
      <p:pic>
        <p:nvPicPr>
          <p:cNvPr id="8" name="Picture Placeholder 7"/>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l="3030" r="3030"/>
          <a:stretch>
            <a:fillRect/>
          </a:stretch>
        </p:blipFill>
        <p:spPr>
          <a:xfrm>
            <a:off x="4191000" y="2286000"/>
            <a:ext cx="4724400" cy="3352800"/>
          </a:xfrm>
        </p:spPr>
      </p:pic>
      <p:sp>
        <p:nvSpPr>
          <p:cNvPr id="7" name="Text Placeholder 6"/>
          <p:cNvSpPr>
            <a:spLocks noGrp="1"/>
          </p:cNvSpPr>
          <p:nvPr>
            <p:ph type="body" sz="half" idx="2"/>
          </p:nvPr>
        </p:nvSpPr>
        <p:spPr>
          <a:xfrm>
            <a:off x="381000" y="1981200"/>
            <a:ext cx="3486912" cy="4328160"/>
          </a:xfrm>
        </p:spPr>
        <p:txBody>
          <a:bodyPr/>
          <a:lstStyle/>
          <a:p>
            <a:r>
              <a:rPr lang="en-US" dirty="0" smtClean="0"/>
              <a:t>Types of projects for collaborative base groups</a:t>
            </a:r>
          </a:p>
          <a:p>
            <a:endParaRPr lang="en-US" dirty="0"/>
          </a:p>
          <a:p>
            <a:pPr marL="285750" indent="-285750">
              <a:buFont typeface="Arial" panose="020B0604020202020204" pitchFamily="34" charset="0"/>
              <a:buChar char="•"/>
            </a:pPr>
            <a:r>
              <a:rPr lang="en-US" dirty="0" smtClean="0"/>
              <a:t>Homework check</a:t>
            </a:r>
          </a:p>
          <a:p>
            <a:pPr marL="285750" indent="-285750">
              <a:buFont typeface="Arial" panose="020B0604020202020204" pitchFamily="34" charset="0"/>
              <a:buChar char="•"/>
            </a:pPr>
            <a:r>
              <a:rPr lang="en-US" dirty="0" smtClean="0"/>
              <a:t>Term/research papers</a:t>
            </a:r>
          </a:p>
          <a:p>
            <a:pPr marL="285750" indent="-285750">
              <a:buFont typeface="Arial" panose="020B0604020202020204" pitchFamily="34" charset="0"/>
              <a:buChar char="•"/>
            </a:pPr>
            <a:r>
              <a:rPr lang="en-US" dirty="0" smtClean="0"/>
              <a:t>Role playing/simulation</a:t>
            </a:r>
          </a:p>
          <a:p>
            <a:pPr marL="285750" indent="-285750">
              <a:buFont typeface="Arial" panose="020B0604020202020204" pitchFamily="34" charset="0"/>
              <a:buChar char="•"/>
            </a:pPr>
            <a:r>
              <a:rPr lang="en-US" dirty="0" smtClean="0"/>
              <a:t>Note check</a:t>
            </a:r>
          </a:p>
          <a:p>
            <a:pPr marL="285750" indent="-285750">
              <a:buFont typeface="Arial" panose="020B0604020202020204" pitchFamily="34" charset="0"/>
              <a:buChar char="•"/>
            </a:pPr>
            <a:r>
              <a:rPr lang="en-US" dirty="0" smtClean="0"/>
              <a:t>Portfolio development/check</a:t>
            </a:r>
          </a:p>
          <a:p>
            <a:pPr marL="285750" indent="-285750">
              <a:buFont typeface="Arial" panose="020B0604020202020204" pitchFamily="34" charset="0"/>
              <a:buChar char="•"/>
            </a:pPr>
            <a:r>
              <a:rPr lang="en-US" dirty="0" smtClean="0"/>
              <a:t>HACCP project</a:t>
            </a:r>
          </a:p>
          <a:p>
            <a:pPr marL="285750" indent="-285750">
              <a:buFont typeface="Arial" panose="020B0604020202020204" pitchFamily="34" charset="0"/>
              <a:buChar char="•"/>
            </a:pPr>
            <a:r>
              <a:rPr lang="en-US" dirty="0" smtClean="0"/>
              <a:t>Case studies</a:t>
            </a:r>
          </a:p>
          <a:p>
            <a:pPr marL="285750" indent="-285750">
              <a:buFont typeface="Arial" panose="020B0604020202020204" pitchFamily="34" charset="0"/>
              <a:buChar char="•"/>
            </a:pPr>
            <a:r>
              <a:rPr lang="en-US" dirty="0" smtClean="0"/>
              <a:t>Prep for standardized exams (</a:t>
            </a:r>
            <a:r>
              <a:rPr lang="en-US" dirty="0" err="1" smtClean="0"/>
              <a:t>servsafe</a:t>
            </a:r>
            <a:r>
              <a:rPr lang="en-US" dirty="0" smtClean="0"/>
              <a:t>)</a:t>
            </a:r>
          </a:p>
          <a:p>
            <a:pPr marL="285750" indent="-285750">
              <a:buFont typeface="Arial" panose="020B0604020202020204" pitchFamily="34" charset="0"/>
              <a:buChar char="•"/>
            </a:pPr>
            <a:r>
              <a:rPr lang="en-US" dirty="0" smtClean="0"/>
              <a:t>Last minute Study for quizzes or tests</a:t>
            </a:r>
          </a:p>
          <a:p>
            <a:pPr marL="285750" indent="-285750">
              <a:buFont typeface="Arial" panose="020B0604020202020204" pitchFamily="34" charset="0"/>
              <a:buChar char="•"/>
            </a:pPr>
            <a:r>
              <a:rPr lang="en-US" dirty="0" smtClean="0"/>
              <a:t>Business plan</a:t>
            </a:r>
          </a:p>
          <a:p>
            <a:pPr marL="285750" indent="-285750">
              <a:buFont typeface="Arial" panose="020B0604020202020204" pitchFamily="34" charset="0"/>
              <a:buChar char="•"/>
            </a:pPr>
            <a:r>
              <a:rPr lang="en-US" dirty="0" smtClean="0"/>
              <a:t>Marketing plan</a:t>
            </a:r>
          </a:p>
          <a:p>
            <a:pPr marL="285750" indent="-285750">
              <a:buFont typeface="Arial" panose="020B0604020202020204" pitchFamily="34" charset="0"/>
              <a:buChar char="•"/>
            </a:pPr>
            <a:endParaRPr lang="en-US" dirty="0" smtClean="0"/>
          </a:p>
          <a:p>
            <a:endParaRPr lang="en-US" dirty="0" smtClean="0"/>
          </a:p>
          <a:p>
            <a:endParaRPr lang="en-US" dirty="0"/>
          </a:p>
        </p:txBody>
      </p:sp>
    </p:spTree>
    <p:extLst>
      <p:ext uri="{BB962C8B-B14F-4D97-AF65-F5344CB8AC3E}">
        <p14:creationId xmlns:p14="http://schemas.microsoft.com/office/powerpoint/2010/main" val="27813920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2507</TotalTime>
  <Words>1411</Words>
  <Application>Microsoft Office PowerPoint</Application>
  <PresentationFormat>On-screen Show (4:3)</PresentationFormat>
  <Paragraphs>289</Paragraphs>
  <Slides>21</Slides>
  <Notes>3</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Perspective</vt:lpstr>
      <vt:lpstr>Active and Collaborative Learning </vt:lpstr>
      <vt:lpstr>What is Active and Collaborative Learning?</vt:lpstr>
      <vt:lpstr>Instructional Strategies </vt:lpstr>
      <vt:lpstr>PowerPoint Presentation</vt:lpstr>
      <vt:lpstr>PowerPoint Presentation</vt:lpstr>
      <vt:lpstr>A goal of collaborative learning</vt:lpstr>
      <vt:lpstr>The first ten minutes, The Big Question?</vt:lpstr>
      <vt:lpstr>Types of Learning Groups</vt:lpstr>
      <vt:lpstr>Projects for Different Types of Learning Communities</vt:lpstr>
      <vt:lpstr>Types of Learning Groups</vt:lpstr>
      <vt:lpstr>The Formal Learning Group</vt:lpstr>
      <vt:lpstr>Types of Learning Groups</vt:lpstr>
      <vt:lpstr>The Informal Learning Group</vt:lpstr>
      <vt:lpstr>PowerPoint Presentation</vt:lpstr>
      <vt:lpstr>Learning Activities that Break up Lecture</vt:lpstr>
      <vt:lpstr>PowerPoint Presentation</vt:lpstr>
      <vt:lpstr>Forces Hindering Group Performance</vt:lpstr>
      <vt:lpstr>The role of “Guide on the Side”</vt:lpstr>
      <vt:lpstr>Giving Personal/Collective Feedback in a Non Threatening Way</vt:lpstr>
      <vt:lpstr>Objective Measures</vt:lpstr>
      <vt:lpstr>Grading Concerns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Active and Collaborative Learning </dc:title>
  <dc:creator>Thrash, Brandon</dc:creator>
  <cp:lastModifiedBy>Thrash, Brandon</cp:lastModifiedBy>
  <cp:revision>38</cp:revision>
  <dcterms:created xsi:type="dcterms:W3CDTF">2006-08-16T00:00:00Z</dcterms:created>
  <dcterms:modified xsi:type="dcterms:W3CDTF">2015-06-25T15:13:20Z</dcterms:modified>
</cp:coreProperties>
</file>