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notesSlides/notesSlide2.xml" ContentType="application/vnd.openxmlformats-officedocument.presentationml.notes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quickStyle31.xml" ContentType="application/vnd.openxmlformats-officedocument.drawingml.diagramStyle+xml"/>
  <Override PartName="/ppt/diagrams/layout3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3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Default Extension="pdf" ContentType="application/pdf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7"/>
  </p:notesMasterIdLst>
  <p:sldIdLst>
    <p:sldId id="260" r:id="rId2"/>
    <p:sldId id="261" r:id="rId3"/>
    <p:sldId id="299" r:id="rId4"/>
    <p:sldId id="315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12" r:id="rId15"/>
    <p:sldId id="310" r:id="rId16"/>
    <p:sldId id="313" r:id="rId17"/>
    <p:sldId id="256" r:id="rId18"/>
    <p:sldId id="279" r:id="rId19"/>
    <p:sldId id="259" r:id="rId20"/>
    <p:sldId id="280" r:id="rId21"/>
    <p:sldId id="281" r:id="rId22"/>
    <p:sldId id="282" r:id="rId23"/>
    <p:sldId id="283" r:id="rId24"/>
    <p:sldId id="284" r:id="rId25"/>
    <p:sldId id="317" r:id="rId26"/>
    <p:sldId id="316" r:id="rId27"/>
    <p:sldId id="286" r:id="rId28"/>
    <p:sldId id="287" r:id="rId29"/>
    <p:sldId id="288" r:id="rId30"/>
    <p:sldId id="291" r:id="rId31"/>
    <p:sldId id="289" r:id="rId32"/>
    <p:sldId id="257" r:id="rId33"/>
    <p:sldId id="258" r:id="rId34"/>
    <p:sldId id="290" r:id="rId35"/>
    <p:sldId id="314" r:id="rId36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E23"/>
    <a:srgbClr val="839F33"/>
    <a:srgbClr val="C48B31"/>
    <a:srgbClr val="EAE046"/>
    <a:srgbClr val="D5CC3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760" autoAdjust="0"/>
    <p:restoredTop sz="91404" autoAdjust="0"/>
  </p:normalViewPr>
  <p:slideViewPr>
    <p:cSldViewPr>
      <p:cViewPr>
        <p:scale>
          <a:sx n="66" d="100"/>
          <a:sy n="66" d="100"/>
        </p:scale>
        <p:origin x="-1014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explosion val="25"/>
          <c:dPt>
            <c:idx val="0"/>
            <c:explosion val="10"/>
            <c:spPr>
              <a:solidFill>
                <a:srgbClr val="E16E23"/>
              </a:solidFill>
            </c:spPr>
          </c:dPt>
          <c:dPt>
            <c:idx val="1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dLbl>
              <c:idx val="0"/>
              <c:layout>
                <c:manualLayout>
                  <c:x val="-0.20823139788916906"/>
                  <c:y val="-0.1489216664818310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77%</a:t>
                    </a:r>
                    <a:endParaRPr lang="en-US" sz="18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showPercent val="1"/>
            </c:dLbl>
            <c:dLbl>
              <c:idx val="1"/>
              <c:layout>
                <c:manualLayout>
                  <c:x val="0.13813667169356697"/>
                  <c:y val="5.2241321947432605E-2"/>
                </c:manualLayout>
              </c:layout>
              <c:tx>
                <c:rich>
                  <a:bodyPr wrap="none"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23%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Percent val="1"/>
            </c:dLbl>
            <c:txPr>
              <a:bodyPr wrap="none"/>
              <a:lstStyle/>
              <a:p>
                <a:pPr>
                  <a:defRPr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2"/>
                <c:pt idx="0">
                  <c:v>In transition</c:v>
                </c:pt>
                <c:pt idx="1">
                  <c:v>Not transitioning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</c:v>
                </c:pt>
                <c:pt idx="1">
                  <c:v>33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2039835602255203"/>
          <c:y val="0.80106724335514401"/>
          <c:w val="0.55920314188069886"/>
          <c:h val="6.5129939743447607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explosion val="0"/>
            <c:spPr>
              <a:solidFill>
                <a:srgbClr val="E16E23"/>
              </a:solidFill>
            </c:spPr>
          </c:dPt>
          <c:dPt>
            <c:idx val="1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dLbl>
              <c:idx val="0"/>
              <c:layout>
                <c:manualLayout>
                  <c:x val="-0.26238726915892308"/>
                  <c:y val="-0.144497410796623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57%</a:t>
                    </a:r>
                    <a:endParaRPr lang="en-US" dirty="0"/>
                  </a:p>
                </c:rich>
              </c:tx>
              <c:showCatName val="1"/>
            </c:dLbl>
            <c:dLbl>
              <c:idx val="1"/>
              <c:layout>
                <c:manualLayout>
                  <c:x val="0.18093619876462805"/>
                  <c:y val="4.19341661239713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FF"/>
                        </a:solidFill>
                      </a:rPr>
                      <a:t>43%</a:t>
                    </a:r>
                    <a:endParaRPr lang="en-US" dirty="0">
                      <a:solidFill>
                        <a:srgbClr val="FFFFFF"/>
                      </a:solidFill>
                    </a:endParaRPr>
                  </a:p>
                </c:rich>
              </c:tx>
              <c:showCatName val="1"/>
            </c:dLbl>
            <c:showCatName val="1"/>
            <c:showLeaderLines val="1"/>
          </c:dLbls>
          <c:cat>
            <c:strRef>
              <c:f>Sheet1!$A$2:$A$5</c:f>
              <c:strCache>
                <c:ptCount val="2"/>
                <c:pt idx="0">
                  <c:v>Fully transitioned to trans fat free oil</c:v>
                </c:pt>
                <c:pt idx="1">
                  <c:v>Transitioned to another oil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</c:v>
                </c:pt>
                <c:pt idx="1">
                  <c:v>43</c:v>
                </c:pt>
              </c:numCache>
            </c:numRef>
          </c:val>
        </c:ser>
        <c:dLbls>
          <c:showCatName val="1"/>
        </c:dLbls>
      </c:pie3DChart>
    </c:plotArea>
    <c:legend>
      <c:legendPos val="b"/>
      <c:legendEntry>
        <c:idx val="2"/>
        <c:delete val="1"/>
      </c:legendEntry>
      <c:legendEntry>
        <c:idx val="3"/>
        <c:delete val="1"/>
      </c:legendEntry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5697769731234204"/>
          <c:y val="0.19833328127735403"/>
          <c:w val="0.60790953500649814"/>
          <c:h val="0.8016667187226448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explosion val="0"/>
            <c:spPr>
              <a:solidFill>
                <a:srgbClr val="839F33"/>
              </a:solidFill>
            </c:spPr>
          </c:dPt>
          <c:dPt>
            <c:idx val="1"/>
            <c:explosion val="27"/>
            <c:spPr>
              <a:solidFill>
                <a:srgbClr val="E16E23"/>
              </a:solidFill>
            </c:spPr>
          </c:dPt>
          <c:dPt>
            <c:idx val="2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showPercent val="1"/>
            <c:showLeaderLines val="1"/>
          </c:dLbls>
          <c:cat>
            <c:strRef>
              <c:f>Sheet1!$A$2:$A$5</c:f>
              <c:strCache>
                <c:ptCount val="3"/>
                <c:pt idx="0">
                  <c:v>Soybean oil</c:v>
                </c:pt>
                <c:pt idx="1">
                  <c:v>Canola oil</c:v>
                </c:pt>
                <c:pt idx="2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</c:v>
                </c:pt>
                <c:pt idx="1">
                  <c:v>34</c:v>
                </c:pt>
                <c:pt idx="2">
                  <c:v>17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40167816292543"/>
          <c:y val="0.92247815542044598"/>
          <c:w val="0.42377982060637598"/>
          <c:h val="5.8534502807402196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A.  52%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4C0B5B8A-0FE4-A146-AA86-C81A942EA4BC}" type="presOf" srcId="{48507EB4-D75C-4A7E-9423-12A8346DC6D0}" destId="{AF3BDCB9-4B49-4428-B51F-ED3F7EDC77CA}" srcOrd="1" destOrd="0" presId="urn:microsoft.com/office/officeart/2005/8/layout/list1"/>
    <dgm:cxn modelId="{6737F27E-FD1C-E64F-9B6C-C358C86C0445}" type="presOf" srcId="{69DB5AD2-3D33-4031-B433-C18AC44E8D2F}" destId="{B4DCAD2C-EACB-4E34-A7C9-20E084105256}" srcOrd="0" destOrd="0" presId="urn:microsoft.com/office/officeart/2005/8/layout/list1"/>
    <dgm:cxn modelId="{12C72E39-61D0-6741-9FF9-4FC5815642F9}" type="presOf" srcId="{48507EB4-D75C-4A7E-9423-12A8346DC6D0}" destId="{21BD4B41-4BBA-417E-B2AE-CF171816984F}" srcOrd="0" destOrd="0" presId="urn:microsoft.com/office/officeart/2005/8/layout/list1"/>
    <dgm:cxn modelId="{6A9859BE-6E35-D449-A328-8F3D4E309D03}" type="presParOf" srcId="{B4DCAD2C-EACB-4E34-A7C9-20E084105256}" destId="{85438637-3EC8-4552-8E9D-9BD2530A0459}" srcOrd="0" destOrd="0" presId="urn:microsoft.com/office/officeart/2005/8/layout/list1"/>
    <dgm:cxn modelId="{967C8D77-D77F-7345-88CC-9A80AE176EAB}" type="presParOf" srcId="{85438637-3EC8-4552-8E9D-9BD2530A0459}" destId="{21BD4B41-4BBA-417E-B2AE-CF171816984F}" srcOrd="0" destOrd="0" presId="urn:microsoft.com/office/officeart/2005/8/layout/list1"/>
    <dgm:cxn modelId="{9FE31F49-7429-6644-AE8F-0E1597FFC1AE}" type="presParOf" srcId="{85438637-3EC8-4552-8E9D-9BD2530A0459}" destId="{AF3BDCB9-4B49-4428-B51F-ED3F7EDC77CA}" srcOrd="1" destOrd="0" presId="urn:microsoft.com/office/officeart/2005/8/layout/list1"/>
    <dgm:cxn modelId="{6312DF2B-4E12-E543-B0CC-6F8C98665C05}" type="presParOf" srcId="{B4DCAD2C-EACB-4E34-A7C9-20E084105256}" destId="{322A0B16-FBB4-42D0-B31E-72CAADCE5F52}" srcOrd="1" destOrd="0" presId="urn:microsoft.com/office/officeart/2005/8/layout/list1"/>
    <dgm:cxn modelId="{431BF41F-0FE4-2541-8D00-485056690D2E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A.  13%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350FA6D6-32D1-A44F-AA71-AD787FAB1BC7}" type="presOf" srcId="{69DB5AD2-3D33-4031-B433-C18AC44E8D2F}" destId="{B4DCAD2C-EACB-4E34-A7C9-20E084105256}" srcOrd="0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62947334-D67A-7943-86F2-8E23E6182173}" type="presOf" srcId="{48507EB4-D75C-4A7E-9423-12A8346DC6D0}" destId="{AF3BDCB9-4B49-4428-B51F-ED3F7EDC77CA}" srcOrd="1" destOrd="0" presId="urn:microsoft.com/office/officeart/2005/8/layout/list1"/>
    <dgm:cxn modelId="{200C9E9A-B558-114E-A4C3-C16CC580FB20}" type="presOf" srcId="{48507EB4-D75C-4A7E-9423-12A8346DC6D0}" destId="{21BD4B41-4BBA-417E-B2AE-CF171816984F}" srcOrd="0" destOrd="0" presId="urn:microsoft.com/office/officeart/2005/8/layout/list1"/>
    <dgm:cxn modelId="{B48A12DF-6DE5-6F4B-BF7D-E6A9ABA9625B}" type="presParOf" srcId="{B4DCAD2C-EACB-4E34-A7C9-20E084105256}" destId="{85438637-3EC8-4552-8E9D-9BD2530A0459}" srcOrd="0" destOrd="0" presId="urn:microsoft.com/office/officeart/2005/8/layout/list1"/>
    <dgm:cxn modelId="{47883C88-C300-0A4D-9B08-BE8E46649350}" type="presParOf" srcId="{85438637-3EC8-4552-8E9D-9BD2530A0459}" destId="{21BD4B41-4BBA-417E-B2AE-CF171816984F}" srcOrd="0" destOrd="0" presId="urn:microsoft.com/office/officeart/2005/8/layout/list1"/>
    <dgm:cxn modelId="{6BAA75A6-7AD6-494F-B8FE-BC9DF8D814E3}" type="presParOf" srcId="{85438637-3EC8-4552-8E9D-9BD2530A0459}" destId="{AF3BDCB9-4B49-4428-B51F-ED3F7EDC77CA}" srcOrd="1" destOrd="0" presId="urn:microsoft.com/office/officeart/2005/8/layout/list1"/>
    <dgm:cxn modelId="{9A465081-6E26-7248-97D2-2E0BF378A4A1}" type="presParOf" srcId="{B4DCAD2C-EACB-4E34-A7C9-20E084105256}" destId="{322A0B16-FBB4-42D0-B31E-72CAADCE5F52}" srcOrd="1" destOrd="0" presId="urn:microsoft.com/office/officeart/2005/8/layout/list1"/>
    <dgm:cxn modelId="{08D2419D-A96C-9C43-B1B6-A6AC93C9DCE8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E16E23"/>
        </a:solidFill>
      </dgm:spPr>
      <dgm:t>
        <a:bodyPr/>
        <a:lstStyle/>
        <a:p>
          <a:r>
            <a:rPr lang="en-US" b="0" i="0" dirty="0" smtClean="0">
              <a:solidFill>
                <a:schemeClr val="bg1"/>
              </a:solidFill>
              <a:latin typeface="+mj-lt"/>
              <a:cs typeface="Frutiger 55 Roman"/>
            </a:rPr>
            <a:t>B.  25%</a:t>
          </a:r>
          <a:endParaRPr lang="en-US" b="0" i="0" dirty="0">
            <a:solidFill>
              <a:schemeClr val="bg1"/>
            </a:solidFill>
            <a:latin typeface="+mj-lt"/>
            <a:cs typeface="Frutiger 55 Roman"/>
          </a:endParaRPr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F437C2D4-0116-7340-BE39-C76778189E99}" type="presOf" srcId="{48507EB4-D75C-4A7E-9423-12A8346DC6D0}" destId="{AF3BDCB9-4B49-4428-B51F-ED3F7EDC77CA}" srcOrd="1" destOrd="0" presId="urn:microsoft.com/office/officeart/2005/8/layout/list1"/>
    <dgm:cxn modelId="{05D955E1-3D1A-8F40-BD8E-683D42B52CFC}" type="presOf" srcId="{48507EB4-D75C-4A7E-9423-12A8346DC6D0}" destId="{21BD4B41-4BBA-417E-B2AE-CF171816984F}" srcOrd="0" destOrd="0" presId="urn:microsoft.com/office/officeart/2005/8/layout/list1"/>
    <dgm:cxn modelId="{BB10D8CB-EFB9-6242-A64A-FE17BE849717}" type="presOf" srcId="{69DB5AD2-3D33-4031-B433-C18AC44E8D2F}" destId="{B4DCAD2C-EACB-4E34-A7C9-20E084105256}" srcOrd="0" destOrd="0" presId="urn:microsoft.com/office/officeart/2005/8/layout/list1"/>
    <dgm:cxn modelId="{7B47CC69-AD8E-B140-BF1E-13E6D39A1A87}" type="presParOf" srcId="{B4DCAD2C-EACB-4E34-A7C9-20E084105256}" destId="{85438637-3EC8-4552-8E9D-9BD2530A0459}" srcOrd="0" destOrd="0" presId="urn:microsoft.com/office/officeart/2005/8/layout/list1"/>
    <dgm:cxn modelId="{AA844CF0-DC02-6147-A942-7349717BCD15}" type="presParOf" srcId="{85438637-3EC8-4552-8E9D-9BD2530A0459}" destId="{21BD4B41-4BBA-417E-B2AE-CF171816984F}" srcOrd="0" destOrd="0" presId="urn:microsoft.com/office/officeart/2005/8/layout/list1"/>
    <dgm:cxn modelId="{7E9577F6-A2DA-BC40-880F-2D0D4A3E0EA4}" type="presParOf" srcId="{85438637-3EC8-4552-8E9D-9BD2530A0459}" destId="{AF3BDCB9-4B49-4428-B51F-ED3F7EDC77CA}" srcOrd="1" destOrd="0" presId="urn:microsoft.com/office/officeart/2005/8/layout/list1"/>
    <dgm:cxn modelId="{70DEBF49-8EC1-D344-AD2C-7A975B07DF90}" type="presParOf" srcId="{B4DCAD2C-EACB-4E34-A7C9-20E084105256}" destId="{322A0B16-FBB4-42D0-B31E-72CAADCE5F52}" srcOrd="1" destOrd="0" presId="urn:microsoft.com/office/officeart/2005/8/layout/list1"/>
    <dgm:cxn modelId="{A6F30833-25F9-9F4C-BD64-04F5778529D4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C.  41%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45F39C3E-76AF-6F4F-AE7B-5210ED74B829}" type="presOf" srcId="{48507EB4-D75C-4A7E-9423-12A8346DC6D0}" destId="{21BD4B41-4BBA-417E-B2AE-CF171816984F}" srcOrd="0" destOrd="0" presId="urn:microsoft.com/office/officeart/2005/8/layout/list1"/>
    <dgm:cxn modelId="{EBE5A69D-1268-844A-902D-FAC98818DB9A}" type="presOf" srcId="{69DB5AD2-3D33-4031-B433-C18AC44E8D2F}" destId="{B4DCAD2C-EACB-4E34-A7C9-20E084105256}" srcOrd="0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D089F35C-5441-0741-A1C4-38E266CA483B}" type="presOf" srcId="{48507EB4-D75C-4A7E-9423-12A8346DC6D0}" destId="{AF3BDCB9-4B49-4428-B51F-ED3F7EDC77CA}" srcOrd="1" destOrd="0" presId="urn:microsoft.com/office/officeart/2005/8/layout/list1"/>
    <dgm:cxn modelId="{6DCD3FAA-1249-5040-8450-A22D821FCD0A}" type="presParOf" srcId="{B4DCAD2C-EACB-4E34-A7C9-20E084105256}" destId="{85438637-3EC8-4552-8E9D-9BD2530A0459}" srcOrd="0" destOrd="0" presId="urn:microsoft.com/office/officeart/2005/8/layout/list1"/>
    <dgm:cxn modelId="{BE0546DC-46E3-7E45-8E84-3461D90FB160}" type="presParOf" srcId="{85438637-3EC8-4552-8E9D-9BD2530A0459}" destId="{21BD4B41-4BBA-417E-B2AE-CF171816984F}" srcOrd="0" destOrd="0" presId="urn:microsoft.com/office/officeart/2005/8/layout/list1"/>
    <dgm:cxn modelId="{1E555129-D81C-0143-9021-9AB5FF7A37BF}" type="presParOf" srcId="{85438637-3EC8-4552-8E9D-9BD2530A0459}" destId="{AF3BDCB9-4B49-4428-B51F-ED3F7EDC77CA}" srcOrd="1" destOrd="0" presId="urn:microsoft.com/office/officeart/2005/8/layout/list1"/>
    <dgm:cxn modelId="{9255F677-DBF3-9D41-B645-C5E12E49CEED}" type="presParOf" srcId="{B4DCAD2C-EACB-4E34-A7C9-20E084105256}" destId="{322A0B16-FBB4-42D0-B31E-72CAADCE5F52}" srcOrd="1" destOrd="0" presId="urn:microsoft.com/office/officeart/2005/8/layout/list1"/>
    <dgm:cxn modelId="{980B3BA7-0902-124F-A602-8D290ED2B3C7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A.  34%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A09F235D-4AF7-0E4A-AB3E-799D01AE3F14}" type="presOf" srcId="{69DB5AD2-3D33-4031-B433-C18AC44E8D2F}" destId="{B4DCAD2C-EACB-4E34-A7C9-20E084105256}" srcOrd="0" destOrd="0" presId="urn:microsoft.com/office/officeart/2005/8/layout/list1"/>
    <dgm:cxn modelId="{F4DA4BD7-C6C1-8245-9F83-BDFD9C617BCF}" type="presOf" srcId="{48507EB4-D75C-4A7E-9423-12A8346DC6D0}" destId="{AF3BDCB9-4B49-4428-B51F-ED3F7EDC77CA}" srcOrd="1" destOrd="0" presId="urn:microsoft.com/office/officeart/2005/8/layout/list1"/>
    <dgm:cxn modelId="{E8668564-997B-B24E-ADF7-5C29BABC1A05}" type="presOf" srcId="{48507EB4-D75C-4A7E-9423-12A8346DC6D0}" destId="{21BD4B41-4BBA-417E-B2AE-CF171816984F}" srcOrd="0" destOrd="0" presId="urn:microsoft.com/office/officeart/2005/8/layout/list1"/>
    <dgm:cxn modelId="{3F1C16CA-54ED-F14A-8540-4F01D89299A3}" type="presParOf" srcId="{B4DCAD2C-EACB-4E34-A7C9-20E084105256}" destId="{85438637-3EC8-4552-8E9D-9BD2530A0459}" srcOrd="0" destOrd="0" presId="urn:microsoft.com/office/officeart/2005/8/layout/list1"/>
    <dgm:cxn modelId="{7FBB0A60-7C35-FE44-8230-76E8220A5B9A}" type="presParOf" srcId="{85438637-3EC8-4552-8E9D-9BD2530A0459}" destId="{21BD4B41-4BBA-417E-B2AE-CF171816984F}" srcOrd="0" destOrd="0" presId="urn:microsoft.com/office/officeart/2005/8/layout/list1"/>
    <dgm:cxn modelId="{EBCC7E95-847F-0D41-BA53-7BD20D5AFC81}" type="presParOf" srcId="{85438637-3EC8-4552-8E9D-9BD2530A0459}" destId="{AF3BDCB9-4B49-4428-B51F-ED3F7EDC77CA}" srcOrd="1" destOrd="0" presId="urn:microsoft.com/office/officeart/2005/8/layout/list1"/>
    <dgm:cxn modelId="{90C3FC37-00D2-3645-B59C-FF6674C4455F}" type="presParOf" srcId="{B4DCAD2C-EACB-4E34-A7C9-20E084105256}" destId="{322A0B16-FBB4-42D0-B31E-72CAADCE5F52}" srcOrd="1" destOrd="0" presId="urn:microsoft.com/office/officeart/2005/8/layout/list1"/>
    <dgm:cxn modelId="{4B2A8E31-92CD-0C4E-9952-6D8ABC23F573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B.  69%</a:t>
          </a:r>
          <a:endParaRPr lang="en-US" b="0" i="0" dirty="0">
            <a:latin typeface="+mj-lt"/>
            <a:cs typeface="Frutiger 55 Roman"/>
          </a:endParaRPr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AC727CC4-EF6C-C34E-9C30-92542D903D7C}" type="presOf" srcId="{48507EB4-D75C-4A7E-9423-12A8346DC6D0}" destId="{21BD4B41-4BBA-417E-B2AE-CF171816984F}" srcOrd="0" destOrd="0" presId="urn:microsoft.com/office/officeart/2005/8/layout/list1"/>
    <dgm:cxn modelId="{4084014C-1147-1143-B42C-2ED15C58BB6D}" type="presOf" srcId="{48507EB4-D75C-4A7E-9423-12A8346DC6D0}" destId="{AF3BDCB9-4B49-4428-B51F-ED3F7EDC77CA}" srcOrd="1" destOrd="0" presId="urn:microsoft.com/office/officeart/2005/8/layout/list1"/>
    <dgm:cxn modelId="{7989E472-3416-EF49-95BC-7407CFF8A31E}" type="presOf" srcId="{69DB5AD2-3D33-4031-B433-C18AC44E8D2F}" destId="{B4DCAD2C-EACB-4E34-A7C9-20E084105256}" srcOrd="0" destOrd="0" presId="urn:microsoft.com/office/officeart/2005/8/layout/list1"/>
    <dgm:cxn modelId="{E3876575-BA3C-0E4E-9E66-224645FDF1E6}" type="presParOf" srcId="{B4DCAD2C-EACB-4E34-A7C9-20E084105256}" destId="{85438637-3EC8-4552-8E9D-9BD2530A0459}" srcOrd="0" destOrd="0" presId="urn:microsoft.com/office/officeart/2005/8/layout/list1"/>
    <dgm:cxn modelId="{8786DCD2-84D4-0343-995D-59308151A2C1}" type="presParOf" srcId="{85438637-3EC8-4552-8E9D-9BD2530A0459}" destId="{21BD4B41-4BBA-417E-B2AE-CF171816984F}" srcOrd="0" destOrd="0" presId="urn:microsoft.com/office/officeart/2005/8/layout/list1"/>
    <dgm:cxn modelId="{3FAA2E9A-DF09-DB4A-8619-5708A81A0387}" type="presParOf" srcId="{85438637-3EC8-4552-8E9D-9BD2530A0459}" destId="{AF3BDCB9-4B49-4428-B51F-ED3F7EDC77CA}" srcOrd="1" destOrd="0" presId="urn:microsoft.com/office/officeart/2005/8/layout/list1"/>
    <dgm:cxn modelId="{783C8BD7-23C3-7C49-9A23-A1756CCEC6E9}" type="presParOf" srcId="{B4DCAD2C-EACB-4E34-A7C9-20E084105256}" destId="{322A0B16-FBB4-42D0-B31E-72CAADCE5F52}" srcOrd="1" destOrd="0" presId="urn:microsoft.com/office/officeart/2005/8/layout/list1"/>
    <dgm:cxn modelId="{614FEA52-3AF1-9640-A3CE-241231C56643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C.  92%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1404AC3A-DE9F-0945-9032-6AB81BB7CF10}" type="presOf" srcId="{48507EB4-D75C-4A7E-9423-12A8346DC6D0}" destId="{21BD4B41-4BBA-417E-B2AE-CF171816984F}" srcOrd="0" destOrd="0" presId="urn:microsoft.com/office/officeart/2005/8/layout/list1"/>
    <dgm:cxn modelId="{A43B76A4-3130-7641-9E09-D3D70E0D2583}" type="presOf" srcId="{69DB5AD2-3D33-4031-B433-C18AC44E8D2F}" destId="{B4DCAD2C-EACB-4E34-A7C9-20E084105256}" srcOrd="0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DFD1086A-1C68-9241-B502-7C92E6270E53}" type="presOf" srcId="{48507EB4-D75C-4A7E-9423-12A8346DC6D0}" destId="{AF3BDCB9-4B49-4428-B51F-ED3F7EDC77CA}" srcOrd="1" destOrd="0" presId="urn:microsoft.com/office/officeart/2005/8/layout/list1"/>
    <dgm:cxn modelId="{043CED66-0239-584B-8786-DE0B19089E97}" type="presParOf" srcId="{B4DCAD2C-EACB-4E34-A7C9-20E084105256}" destId="{85438637-3EC8-4552-8E9D-9BD2530A0459}" srcOrd="0" destOrd="0" presId="urn:microsoft.com/office/officeart/2005/8/layout/list1"/>
    <dgm:cxn modelId="{57D4D472-EFEF-FD4A-AF76-1D09EA68F0A8}" type="presParOf" srcId="{85438637-3EC8-4552-8E9D-9BD2530A0459}" destId="{21BD4B41-4BBA-417E-B2AE-CF171816984F}" srcOrd="0" destOrd="0" presId="urn:microsoft.com/office/officeart/2005/8/layout/list1"/>
    <dgm:cxn modelId="{7597F0B8-8467-F64C-B9F9-7B39C2B15BB1}" type="presParOf" srcId="{85438637-3EC8-4552-8E9D-9BD2530A0459}" destId="{AF3BDCB9-4B49-4428-B51F-ED3F7EDC77CA}" srcOrd="1" destOrd="0" presId="urn:microsoft.com/office/officeart/2005/8/layout/list1"/>
    <dgm:cxn modelId="{EFBC135F-A3C3-A142-A4B1-3C4A092328EA}" type="presParOf" srcId="{B4DCAD2C-EACB-4E34-A7C9-20E084105256}" destId="{322A0B16-FBB4-42D0-B31E-72CAADCE5F52}" srcOrd="1" destOrd="0" presId="urn:microsoft.com/office/officeart/2005/8/layout/list1"/>
    <dgm:cxn modelId="{B76103CE-B406-A740-AE61-69FFEEA96CC1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A.  34%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DE323A6A-8FEC-D24F-B82E-D61CDA1231F3}" type="presOf" srcId="{48507EB4-D75C-4A7E-9423-12A8346DC6D0}" destId="{21BD4B41-4BBA-417E-B2AE-CF171816984F}" srcOrd="0" destOrd="0" presId="urn:microsoft.com/office/officeart/2005/8/layout/list1"/>
    <dgm:cxn modelId="{FE29F9C8-4022-FC4F-919E-5777C16A5123}" type="presOf" srcId="{48507EB4-D75C-4A7E-9423-12A8346DC6D0}" destId="{AF3BDCB9-4B49-4428-B51F-ED3F7EDC77CA}" srcOrd="1" destOrd="0" presId="urn:microsoft.com/office/officeart/2005/8/layout/list1"/>
    <dgm:cxn modelId="{54E46541-2C87-1E4E-9EA4-4754BB5CECCD}" type="presOf" srcId="{69DB5AD2-3D33-4031-B433-C18AC44E8D2F}" destId="{B4DCAD2C-EACB-4E34-A7C9-20E084105256}" srcOrd="0" destOrd="0" presId="urn:microsoft.com/office/officeart/2005/8/layout/list1"/>
    <dgm:cxn modelId="{B9425D26-409E-C045-B10D-2507748F8201}" type="presParOf" srcId="{B4DCAD2C-EACB-4E34-A7C9-20E084105256}" destId="{85438637-3EC8-4552-8E9D-9BD2530A0459}" srcOrd="0" destOrd="0" presId="urn:microsoft.com/office/officeart/2005/8/layout/list1"/>
    <dgm:cxn modelId="{378B94BA-6440-3145-BE9B-E8B6F26FDF55}" type="presParOf" srcId="{85438637-3EC8-4552-8E9D-9BD2530A0459}" destId="{21BD4B41-4BBA-417E-B2AE-CF171816984F}" srcOrd="0" destOrd="0" presId="urn:microsoft.com/office/officeart/2005/8/layout/list1"/>
    <dgm:cxn modelId="{5A764E94-A9B1-0549-B644-C62F853F1CDE}" type="presParOf" srcId="{85438637-3EC8-4552-8E9D-9BD2530A0459}" destId="{AF3BDCB9-4B49-4428-B51F-ED3F7EDC77CA}" srcOrd="1" destOrd="0" presId="urn:microsoft.com/office/officeart/2005/8/layout/list1"/>
    <dgm:cxn modelId="{561DA9AC-BCF0-9B42-8BB0-672559F77E25}" type="presParOf" srcId="{B4DCAD2C-EACB-4E34-A7C9-20E084105256}" destId="{322A0B16-FBB4-42D0-B31E-72CAADCE5F52}" srcOrd="1" destOrd="0" presId="urn:microsoft.com/office/officeart/2005/8/layout/list1"/>
    <dgm:cxn modelId="{19DB10DB-67F2-1842-A946-0195580C886F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B.  69%</a:t>
          </a:r>
          <a:endParaRPr lang="en-US" b="0" i="0" dirty="0">
            <a:latin typeface="+mj-lt"/>
            <a:cs typeface="Frutiger 55 Roman"/>
          </a:endParaRPr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A30BA139-7D19-3947-8251-B105483E6F8C}" type="presOf" srcId="{48507EB4-D75C-4A7E-9423-12A8346DC6D0}" destId="{21BD4B41-4BBA-417E-B2AE-CF171816984F}" srcOrd="0" destOrd="0" presId="urn:microsoft.com/office/officeart/2005/8/layout/list1"/>
    <dgm:cxn modelId="{5368BC3A-96C1-D54B-B616-24BA1D7397F1}" type="presOf" srcId="{48507EB4-D75C-4A7E-9423-12A8346DC6D0}" destId="{AF3BDCB9-4B49-4428-B51F-ED3F7EDC77CA}" srcOrd="1" destOrd="0" presId="urn:microsoft.com/office/officeart/2005/8/layout/list1"/>
    <dgm:cxn modelId="{5B31FA3B-98CD-DF48-83F5-95B5DC07527C}" type="presOf" srcId="{69DB5AD2-3D33-4031-B433-C18AC44E8D2F}" destId="{B4DCAD2C-EACB-4E34-A7C9-20E084105256}" srcOrd="0" destOrd="0" presId="urn:microsoft.com/office/officeart/2005/8/layout/list1"/>
    <dgm:cxn modelId="{D0EDD3AF-0F2A-364A-84D0-94F50BED416D}" type="presParOf" srcId="{B4DCAD2C-EACB-4E34-A7C9-20E084105256}" destId="{85438637-3EC8-4552-8E9D-9BD2530A0459}" srcOrd="0" destOrd="0" presId="urn:microsoft.com/office/officeart/2005/8/layout/list1"/>
    <dgm:cxn modelId="{BF44BCBA-0D51-B042-9D4D-F0F30A8BC51B}" type="presParOf" srcId="{85438637-3EC8-4552-8E9D-9BD2530A0459}" destId="{21BD4B41-4BBA-417E-B2AE-CF171816984F}" srcOrd="0" destOrd="0" presId="urn:microsoft.com/office/officeart/2005/8/layout/list1"/>
    <dgm:cxn modelId="{AC737B47-6A70-5C4E-952A-82D45E588D84}" type="presParOf" srcId="{85438637-3EC8-4552-8E9D-9BD2530A0459}" destId="{AF3BDCB9-4B49-4428-B51F-ED3F7EDC77CA}" srcOrd="1" destOrd="0" presId="urn:microsoft.com/office/officeart/2005/8/layout/list1"/>
    <dgm:cxn modelId="{60E78B20-4929-6048-AAFC-FECE508E49B9}" type="presParOf" srcId="{B4DCAD2C-EACB-4E34-A7C9-20E084105256}" destId="{322A0B16-FBB4-42D0-B31E-72CAADCE5F52}" srcOrd="1" destOrd="0" presId="urn:microsoft.com/office/officeart/2005/8/layout/list1"/>
    <dgm:cxn modelId="{CABCA255-FBAE-D344-8729-83360DCA0CE7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E16E2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C.  92%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EBF0D8E4-BFB1-0748-953E-90C3D462DFDC}" type="presOf" srcId="{48507EB4-D75C-4A7E-9423-12A8346DC6D0}" destId="{AF3BDCB9-4B49-4428-B51F-ED3F7EDC77CA}" srcOrd="1" destOrd="0" presId="urn:microsoft.com/office/officeart/2005/8/layout/list1"/>
    <dgm:cxn modelId="{0161088B-3620-3244-AA41-7F18436D3841}" type="presOf" srcId="{48507EB4-D75C-4A7E-9423-12A8346DC6D0}" destId="{21BD4B41-4BBA-417E-B2AE-CF171816984F}" srcOrd="0" destOrd="0" presId="urn:microsoft.com/office/officeart/2005/8/layout/list1"/>
    <dgm:cxn modelId="{BA4B1D45-63A5-CE4A-8C38-276596BEF1E9}" type="presOf" srcId="{69DB5AD2-3D33-4031-B433-C18AC44E8D2F}" destId="{B4DCAD2C-EACB-4E34-A7C9-20E084105256}" srcOrd="0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B971C3C8-6426-5F4C-B599-2B861B4B6855}" type="presParOf" srcId="{B4DCAD2C-EACB-4E34-A7C9-20E084105256}" destId="{85438637-3EC8-4552-8E9D-9BD2530A0459}" srcOrd="0" destOrd="0" presId="urn:microsoft.com/office/officeart/2005/8/layout/list1"/>
    <dgm:cxn modelId="{4BFBC989-524E-114A-BACF-3D444BC7214B}" type="presParOf" srcId="{85438637-3EC8-4552-8E9D-9BD2530A0459}" destId="{21BD4B41-4BBA-417E-B2AE-CF171816984F}" srcOrd="0" destOrd="0" presId="urn:microsoft.com/office/officeart/2005/8/layout/list1"/>
    <dgm:cxn modelId="{46C52FD1-ABC2-5843-8150-4088FBD14E82}" type="presParOf" srcId="{85438637-3EC8-4552-8E9D-9BD2530A0459}" destId="{AF3BDCB9-4B49-4428-B51F-ED3F7EDC77CA}" srcOrd="1" destOrd="0" presId="urn:microsoft.com/office/officeart/2005/8/layout/list1"/>
    <dgm:cxn modelId="{7D8DA80B-03A1-904C-8AC1-4281766AC657}" type="presParOf" srcId="{B4DCAD2C-EACB-4E34-A7C9-20E084105256}" destId="{322A0B16-FBB4-42D0-B31E-72CAADCE5F52}" srcOrd="1" destOrd="0" presId="urn:microsoft.com/office/officeart/2005/8/layout/list1"/>
    <dgm:cxn modelId="{FC3D6ECA-9FE3-C443-963A-B6567FEC4D76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A.  54%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03C3A5E0-BD4D-6E4D-8EA1-46512B4DB240}" type="presOf" srcId="{48507EB4-D75C-4A7E-9423-12A8346DC6D0}" destId="{21BD4B41-4BBA-417E-B2AE-CF171816984F}" srcOrd="0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6081C75E-8713-FC4A-BA60-4A2806ED5523}" type="presOf" srcId="{48507EB4-D75C-4A7E-9423-12A8346DC6D0}" destId="{AF3BDCB9-4B49-4428-B51F-ED3F7EDC77CA}" srcOrd="1" destOrd="0" presId="urn:microsoft.com/office/officeart/2005/8/layout/list1"/>
    <dgm:cxn modelId="{21642896-9319-A841-BD92-3D7D6C62AEF0}" type="presOf" srcId="{69DB5AD2-3D33-4031-B433-C18AC44E8D2F}" destId="{B4DCAD2C-EACB-4E34-A7C9-20E084105256}" srcOrd="0" destOrd="0" presId="urn:microsoft.com/office/officeart/2005/8/layout/list1"/>
    <dgm:cxn modelId="{8FDDA36A-71D6-1F40-9E53-66BAEFBB6E82}" type="presParOf" srcId="{B4DCAD2C-EACB-4E34-A7C9-20E084105256}" destId="{85438637-3EC8-4552-8E9D-9BD2530A0459}" srcOrd="0" destOrd="0" presId="urn:microsoft.com/office/officeart/2005/8/layout/list1"/>
    <dgm:cxn modelId="{30923426-E399-7E4D-BA83-7197DE02DF74}" type="presParOf" srcId="{85438637-3EC8-4552-8E9D-9BD2530A0459}" destId="{21BD4B41-4BBA-417E-B2AE-CF171816984F}" srcOrd="0" destOrd="0" presId="urn:microsoft.com/office/officeart/2005/8/layout/list1"/>
    <dgm:cxn modelId="{D5778F15-3ECD-0D49-9C1B-5E8DF2049F76}" type="presParOf" srcId="{85438637-3EC8-4552-8E9D-9BD2530A0459}" destId="{AF3BDCB9-4B49-4428-B51F-ED3F7EDC77CA}" srcOrd="1" destOrd="0" presId="urn:microsoft.com/office/officeart/2005/8/layout/list1"/>
    <dgm:cxn modelId="{253B44E3-6669-0340-8900-0FFF97FFEBA5}" type="presParOf" srcId="{B4DCAD2C-EACB-4E34-A7C9-20E084105256}" destId="{322A0B16-FBB4-42D0-B31E-72CAADCE5F52}" srcOrd="1" destOrd="0" presId="urn:microsoft.com/office/officeart/2005/8/layout/list1"/>
    <dgm:cxn modelId="{8064CB27-AE6D-604C-B5B5-A435746A5811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B.  63%</a:t>
          </a:r>
          <a:endParaRPr lang="en-US" b="0" i="0" dirty="0">
            <a:latin typeface="+mj-lt"/>
            <a:cs typeface="Frutiger 55 Roman"/>
          </a:endParaRPr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9672C6E6-B7A2-0D41-81D4-130DB1C2C7C2}" type="presOf" srcId="{48507EB4-D75C-4A7E-9423-12A8346DC6D0}" destId="{21BD4B41-4BBA-417E-B2AE-CF171816984F}" srcOrd="0" destOrd="0" presId="urn:microsoft.com/office/officeart/2005/8/layout/list1"/>
    <dgm:cxn modelId="{C5A5CFC9-581F-0348-9340-9F1BBA3CF544}" type="presOf" srcId="{48507EB4-D75C-4A7E-9423-12A8346DC6D0}" destId="{AF3BDCB9-4B49-4428-B51F-ED3F7EDC77CA}" srcOrd="1" destOrd="0" presId="urn:microsoft.com/office/officeart/2005/8/layout/list1"/>
    <dgm:cxn modelId="{28AD95F6-F0AB-9941-8EF3-FCBD7B8033B6}" type="presOf" srcId="{69DB5AD2-3D33-4031-B433-C18AC44E8D2F}" destId="{B4DCAD2C-EACB-4E34-A7C9-20E084105256}" srcOrd="0" destOrd="0" presId="urn:microsoft.com/office/officeart/2005/8/layout/list1"/>
    <dgm:cxn modelId="{23DD86A1-CCA5-FC40-B0CA-E0284705E3F1}" type="presParOf" srcId="{B4DCAD2C-EACB-4E34-A7C9-20E084105256}" destId="{85438637-3EC8-4552-8E9D-9BD2530A0459}" srcOrd="0" destOrd="0" presId="urn:microsoft.com/office/officeart/2005/8/layout/list1"/>
    <dgm:cxn modelId="{70DCFCAC-6897-0449-B6F9-D4501105E4BA}" type="presParOf" srcId="{85438637-3EC8-4552-8E9D-9BD2530A0459}" destId="{21BD4B41-4BBA-417E-B2AE-CF171816984F}" srcOrd="0" destOrd="0" presId="urn:microsoft.com/office/officeart/2005/8/layout/list1"/>
    <dgm:cxn modelId="{F6168E63-2602-8540-BE99-42141F1183A8}" type="presParOf" srcId="{85438637-3EC8-4552-8E9D-9BD2530A0459}" destId="{AF3BDCB9-4B49-4428-B51F-ED3F7EDC77CA}" srcOrd="1" destOrd="0" presId="urn:microsoft.com/office/officeart/2005/8/layout/list1"/>
    <dgm:cxn modelId="{31A99B89-608C-9D48-BA89-45C3A19E996B}" type="presParOf" srcId="{B4DCAD2C-EACB-4E34-A7C9-20E084105256}" destId="{322A0B16-FBB4-42D0-B31E-72CAADCE5F52}" srcOrd="1" destOrd="0" presId="urn:microsoft.com/office/officeart/2005/8/layout/list1"/>
    <dgm:cxn modelId="{32008E00-A760-FB41-8D96-70DF0E8B6E65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B.  71%</a:t>
          </a:r>
          <a:endParaRPr lang="en-US" b="0" i="0" dirty="0">
            <a:latin typeface="+mj-lt"/>
            <a:cs typeface="Frutiger 55 Roman"/>
          </a:endParaRPr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07ACB83A-D845-8940-842A-BC436FCCB27A}" type="presOf" srcId="{48507EB4-D75C-4A7E-9423-12A8346DC6D0}" destId="{AF3BDCB9-4B49-4428-B51F-ED3F7EDC77CA}" srcOrd="1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3503160C-B4D1-C743-828F-A63DB88F5E48}" type="presOf" srcId="{69DB5AD2-3D33-4031-B433-C18AC44E8D2F}" destId="{B4DCAD2C-EACB-4E34-A7C9-20E084105256}" srcOrd="0" destOrd="0" presId="urn:microsoft.com/office/officeart/2005/8/layout/list1"/>
    <dgm:cxn modelId="{3509244F-BB5C-FB45-919C-1C43D449C80E}" type="presOf" srcId="{48507EB4-D75C-4A7E-9423-12A8346DC6D0}" destId="{21BD4B41-4BBA-417E-B2AE-CF171816984F}" srcOrd="0" destOrd="0" presId="urn:microsoft.com/office/officeart/2005/8/layout/list1"/>
    <dgm:cxn modelId="{575977DB-55C4-2343-89E0-85030BEBDDEC}" type="presParOf" srcId="{B4DCAD2C-EACB-4E34-A7C9-20E084105256}" destId="{85438637-3EC8-4552-8E9D-9BD2530A0459}" srcOrd="0" destOrd="0" presId="urn:microsoft.com/office/officeart/2005/8/layout/list1"/>
    <dgm:cxn modelId="{6B540ADC-A985-E347-8CD9-AA56ABB9C9A1}" type="presParOf" srcId="{85438637-3EC8-4552-8E9D-9BD2530A0459}" destId="{21BD4B41-4BBA-417E-B2AE-CF171816984F}" srcOrd="0" destOrd="0" presId="urn:microsoft.com/office/officeart/2005/8/layout/list1"/>
    <dgm:cxn modelId="{489E65A0-AFCF-C542-8C4D-32773F61A34D}" type="presParOf" srcId="{85438637-3EC8-4552-8E9D-9BD2530A0459}" destId="{AF3BDCB9-4B49-4428-B51F-ED3F7EDC77CA}" srcOrd="1" destOrd="0" presId="urn:microsoft.com/office/officeart/2005/8/layout/list1"/>
    <dgm:cxn modelId="{ED9BDBD8-6D84-4E4D-80D1-BC4ACDC13C02}" type="presParOf" srcId="{B4DCAD2C-EACB-4E34-A7C9-20E084105256}" destId="{322A0B16-FBB4-42D0-B31E-72CAADCE5F52}" srcOrd="1" destOrd="0" presId="urn:microsoft.com/office/officeart/2005/8/layout/list1"/>
    <dgm:cxn modelId="{DC304DAA-4954-4744-A7B5-5BA29C82A9FC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C.  76%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333BCB82-EE04-9A40-A7D9-837A19F1EAC9}" type="presOf" srcId="{48507EB4-D75C-4A7E-9423-12A8346DC6D0}" destId="{21BD4B41-4BBA-417E-B2AE-CF171816984F}" srcOrd="0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C1AC85EC-A894-784A-A5D5-8C00D88999F7}" type="presOf" srcId="{69DB5AD2-3D33-4031-B433-C18AC44E8D2F}" destId="{B4DCAD2C-EACB-4E34-A7C9-20E084105256}" srcOrd="0" destOrd="0" presId="urn:microsoft.com/office/officeart/2005/8/layout/list1"/>
    <dgm:cxn modelId="{6934B6AC-348D-E242-962A-307D2AD6524B}" type="presOf" srcId="{48507EB4-D75C-4A7E-9423-12A8346DC6D0}" destId="{AF3BDCB9-4B49-4428-B51F-ED3F7EDC77CA}" srcOrd="1" destOrd="0" presId="urn:microsoft.com/office/officeart/2005/8/layout/list1"/>
    <dgm:cxn modelId="{61855554-0BD4-1148-8AB0-65A4DE57988A}" type="presParOf" srcId="{B4DCAD2C-EACB-4E34-A7C9-20E084105256}" destId="{85438637-3EC8-4552-8E9D-9BD2530A0459}" srcOrd="0" destOrd="0" presId="urn:microsoft.com/office/officeart/2005/8/layout/list1"/>
    <dgm:cxn modelId="{D4AB082F-41A7-D14E-9098-6D9BBF943B2A}" type="presParOf" srcId="{85438637-3EC8-4552-8E9D-9BD2530A0459}" destId="{21BD4B41-4BBA-417E-B2AE-CF171816984F}" srcOrd="0" destOrd="0" presId="urn:microsoft.com/office/officeart/2005/8/layout/list1"/>
    <dgm:cxn modelId="{0A8277EE-F7DF-374F-AD88-E39B99BEF7A0}" type="presParOf" srcId="{85438637-3EC8-4552-8E9D-9BD2530A0459}" destId="{AF3BDCB9-4B49-4428-B51F-ED3F7EDC77CA}" srcOrd="1" destOrd="0" presId="urn:microsoft.com/office/officeart/2005/8/layout/list1"/>
    <dgm:cxn modelId="{B5B320B7-17E7-1945-9004-E9F9D5E1940E}" type="presParOf" srcId="{B4DCAD2C-EACB-4E34-A7C9-20E084105256}" destId="{322A0B16-FBB4-42D0-B31E-72CAADCE5F52}" srcOrd="1" destOrd="0" presId="urn:microsoft.com/office/officeart/2005/8/layout/list1"/>
    <dgm:cxn modelId="{2B4934BA-C3FC-AD45-AD72-673910F00FFA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A.  54%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9F0AFBC6-588F-A548-9139-397E9D9DA648}" type="presOf" srcId="{69DB5AD2-3D33-4031-B433-C18AC44E8D2F}" destId="{B4DCAD2C-EACB-4E34-A7C9-20E084105256}" srcOrd="0" destOrd="0" presId="urn:microsoft.com/office/officeart/2005/8/layout/list1"/>
    <dgm:cxn modelId="{42778CF5-2AFE-C941-B65B-53494EA6C585}" type="presOf" srcId="{48507EB4-D75C-4A7E-9423-12A8346DC6D0}" destId="{AF3BDCB9-4B49-4428-B51F-ED3F7EDC77CA}" srcOrd="1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709CE351-60F0-3A4A-A7B1-D3BBB5215F6A}" type="presOf" srcId="{48507EB4-D75C-4A7E-9423-12A8346DC6D0}" destId="{21BD4B41-4BBA-417E-B2AE-CF171816984F}" srcOrd="0" destOrd="0" presId="urn:microsoft.com/office/officeart/2005/8/layout/list1"/>
    <dgm:cxn modelId="{AEC9FCEB-0414-1D4C-81A4-F4ED1F8B0C9D}" type="presParOf" srcId="{B4DCAD2C-EACB-4E34-A7C9-20E084105256}" destId="{85438637-3EC8-4552-8E9D-9BD2530A0459}" srcOrd="0" destOrd="0" presId="urn:microsoft.com/office/officeart/2005/8/layout/list1"/>
    <dgm:cxn modelId="{55137605-05CC-E74B-B184-CA76A9659FC1}" type="presParOf" srcId="{85438637-3EC8-4552-8E9D-9BD2530A0459}" destId="{21BD4B41-4BBA-417E-B2AE-CF171816984F}" srcOrd="0" destOrd="0" presId="urn:microsoft.com/office/officeart/2005/8/layout/list1"/>
    <dgm:cxn modelId="{6C131ADC-D4D3-FD47-B04F-7A891401109B}" type="presParOf" srcId="{85438637-3EC8-4552-8E9D-9BD2530A0459}" destId="{AF3BDCB9-4B49-4428-B51F-ED3F7EDC77CA}" srcOrd="1" destOrd="0" presId="urn:microsoft.com/office/officeart/2005/8/layout/list1"/>
    <dgm:cxn modelId="{E3C46A08-B0ED-CD45-92FC-4BCF4A1EC33E}" type="presParOf" srcId="{B4DCAD2C-EACB-4E34-A7C9-20E084105256}" destId="{322A0B16-FBB4-42D0-B31E-72CAADCE5F52}" srcOrd="1" destOrd="0" presId="urn:microsoft.com/office/officeart/2005/8/layout/list1"/>
    <dgm:cxn modelId="{6AFA1ABB-744B-2141-AFFC-CD1753C50555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B.  71%</a:t>
          </a:r>
          <a:endParaRPr lang="en-US" b="0" i="0" dirty="0">
            <a:latin typeface="+mj-lt"/>
            <a:cs typeface="Frutiger 55 Roman"/>
          </a:endParaRPr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94B67531-7849-EE4E-8949-B6DE8BF054AA}" type="presOf" srcId="{69DB5AD2-3D33-4031-B433-C18AC44E8D2F}" destId="{B4DCAD2C-EACB-4E34-A7C9-20E084105256}" srcOrd="0" destOrd="0" presId="urn:microsoft.com/office/officeart/2005/8/layout/list1"/>
    <dgm:cxn modelId="{50442A09-5736-5A4D-987E-772FDBB16E0B}" type="presOf" srcId="{48507EB4-D75C-4A7E-9423-12A8346DC6D0}" destId="{AF3BDCB9-4B49-4428-B51F-ED3F7EDC77CA}" srcOrd="1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75A6EB8F-6F79-7E40-9CD9-8722524FA4CD}" type="presOf" srcId="{48507EB4-D75C-4A7E-9423-12A8346DC6D0}" destId="{21BD4B41-4BBA-417E-B2AE-CF171816984F}" srcOrd="0" destOrd="0" presId="urn:microsoft.com/office/officeart/2005/8/layout/list1"/>
    <dgm:cxn modelId="{4557B742-0D34-F346-9A80-10A93C1898BC}" type="presParOf" srcId="{B4DCAD2C-EACB-4E34-A7C9-20E084105256}" destId="{85438637-3EC8-4552-8E9D-9BD2530A0459}" srcOrd="0" destOrd="0" presId="urn:microsoft.com/office/officeart/2005/8/layout/list1"/>
    <dgm:cxn modelId="{03E27D70-F2A7-AB47-AEE1-114356DCBE2E}" type="presParOf" srcId="{85438637-3EC8-4552-8E9D-9BD2530A0459}" destId="{21BD4B41-4BBA-417E-B2AE-CF171816984F}" srcOrd="0" destOrd="0" presId="urn:microsoft.com/office/officeart/2005/8/layout/list1"/>
    <dgm:cxn modelId="{D3FD89EB-A1BF-7446-8ADB-3F9BCF2AEA52}" type="presParOf" srcId="{85438637-3EC8-4552-8E9D-9BD2530A0459}" destId="{AF3BDCB9-4B49-4428-B51F-ED3F7EDC77CA}" srcOrd="1" destOrd="0" presId="urn:microsoft.com/office/officeart/2005/8/layout/list1"/>
    <dgm:cxn modelId="{AA962B16-B652-604C-A06E-CC0CCF7E0429}" type="presParOf" srcId="{B4DCAD2C-EACB-4E34-A7C9-20E084105256}" destId="{322A0B16-FBB4-42D0-B31E-72CAADCE5F52}" srcOrd="1" destOrd="0" presId="urn:microsoft.com/office/officeart/2005/8/layout/list1"/>
    <dgm:cxn modelId="{280205A9-2582-5B4B-8434-CA8B59C74747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E16E2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C.  76%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CB68C0FE-25B1-7549-8888-306347862B6E}" type="presOf" srcId="{48507EB4-D75C-4A7E-9423-12A8346DC6D0}" destId="{AF3BDCB9-4B49-4428-B51F-ED3F7EDC77CA}" srcOrd="1" destOrd="0" presId="urn:microsoft.com/office/officeart/2005/8/layout/list1"/>
    <dgm:cxn modelId="{4158C4CB-BE14-2F42-9AB3-05F932857630}" type="presOf" srcId="{48507EB4-D75C-4A7E-9423-12A8346DC6D0}" destId="{21BD4B41-4BBA-417E-B2AE-CF171816984F}" srcOrd="0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EC4D7D21-3CF0-CA45-A5E4-298BD8A13A39}" type="presOf" srcId="{69DB5AD2-3D33-4031-B433-C18AC44E8D2F}" destId="{B4DCAD2C-EACB-4E34-A7C9-20E084105256}" srcOrd="0" destOrd="0" presId="urn:microsoft.com/office/officeart/2005/8/layout/list1"/>
    <dgm:cxn modelId="{0630BFD7-1387-DF43-BBBC-B3EA9FFF95D7}" type="presParOf" srcId="{B4DCAD2C-EACB-4E34-A7C9-20E084105256}" destId="{85438637-3EC8-4552-8E9D-9BD2530A0459}" srcOrd="0" destOrd="0" presId="urn:microsoft.com/office/officeart/2005/8/layout/list1"/>
    <dgm:cxn modelId="{5825F85F-436F-1748-9F0B-05B5F877C211}" type="presParOf" srcId="{85438637-3EC8-4552-8E9D-9BD2530A0459}" destId="{21BD4B41-4BBA-417E-B2AE-CF171816984F}" srcOrd="0" destOrd="0" presId="urn:microsoft.com/office/officeart/2005/8/layout/list1"/>
    <dgm:cxn modelId="{725A4470-878F-C941-830D-3CCA7AEC8C11}" type="presParOf" srcId="{85438637-3EC8-4552-8E9D-9BD2530A0459}" destId="{AF3BDCB9-4B49-4428-B51F-ED3F7EDC77CA}" srcOrd="1" destOrd="0" presId="urn:microsoft.com/office/officeart/2005/8/layout/list1"/>
    <dgm:cxn modelId="{ADF4AA34-5FA8-354E-8507-E9676871975E}" type="presParOf" srcId="{B4DCAD2C-EACB-4E34-A7C9-20E084105256}" destId="{322A0B16-FBB4-42D0-B31E-72CAADCE5F52}" srcOrd="1" destOrd="0" presId="urn:microsoft.com/office/officeart/2005/8/layout/list1"/>
    <dgm:cxn modelId="{C264FB72-16DD-0344-9960-BD310920050A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 custT="1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True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ScaleY="3771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ScaleY="43147" custLinFactNeighborY="8964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3D596091-3FAE-6E4A-9963-3C39F47E758E}" type="presOf" srcId="{48507EB4-D75C-4A7E-9423-12A8346DC6D0}" destId="{21BD4B41-4BBA-417E-B2AE-CF171816984F}" srcOrd="0" destOrd="0" presId="urn:microsoft.com/office/officeart/2005/8/layout/list1"/>
    <dgm:cxn modelId="{73C9000F-8CF1-414A-99DF-51B199FB0D8F}" type="presOf" srcId="{48507EB4-D75C-4A7E-9423-12A8346DC6D0}" destId="{AF3BDCB9-4B49-4428-B51F-ED3F7EDC77CA}" srcOrd="1" destOrd="0" presId="urn:microsoft.com/office/officeart/2005/8/layout/list1"/>
    <dgm:cxn modelId="{3ED6723B-6087-6F44-BF07-CBB8C5670D9D}" type="presOf" srcId="{69DB5AD2-3D33-4031-B433-C18AC44E8D2F}" destId="{B4DCAD2C-EACB-4E34-A7C9-20E084105256}" srcOrd="0" destOrd="0" presId="urn:microsoft.com/office/officeart/2005/8/layout/list1"/>
    <dgm:cxn modelId="{E29F5933-BCE3-A74D-B53A-B32CA498F5C2}" type="presParOf" srcId="{B4DCAD2C-EACB-4E34-A7C9-20E084105256}" destId="{85438637-3EC8-4552-8E9D-9BD2530A0459}" srcOrd="0" destOrd="0" presId="urn:microsoft.com/office/officeart/2005/8/layout/list1"/>
    <dgm:cxn modelId="{517A51FD-2DB3-6E4C-91AC-BA91FBBA1C93}" type="presParOf" srcId="{85438637-3EC8-4552-8E9D-9BD2530A0459}" destId="{21BD4B41-4BBA-417E-B2AE-CF171816984F}" srcOrd="0" destOrd="0" presId="urn:microsoft.com/office/officeart/2005/8/layout/list1"/>
    <dgm:cxn modelId="{29FB5367-3C5A-8F42-BF56-BECDD37FECC5}" type="presParOf" srcId="{85438637-3EC8-4552-8E9D-9BD2530A0459}" destId="{AF3BDCB9-4B49-4428-B51F-ED3F7EDC77CA}" srcOrd="1" destOrd="0" presId="urn:microsoft.com/office/officeart/2005/8/layout/list1"/>
    <dgm:cxn modelId="{8FB8797F-914A-D546-80CE-083F3EE6E563}" type="presParOf" srcId="{B4DCAD2C-EACB-4E34-A7C9-20E084105256}" destId="{322A0B16-FBB4-42D0-B31E-72CAADCE5F52}" srcOrd="1" destOrd="0" presId="urn:microsoft.com/office/officeart/2005/8/layout/list1"/>
    <dgm:cxn modelId="{B0824842-218C-074A-893A-5E2522A46F5E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 custT="1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False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ScaleY="3771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ScaleY="43147" custLinFactNeighborY="8964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B4A98945-CEEF-8144-8936-B6D29D50979E}" type="presOf" srcId="{48507EB4-D75C-4A7E-9423-12A8346DC6D0}" destId="{21BD4B41-4BBA-417E-B2AE-CF171816984F}" srcOrd="0" destOrd="0" presId="urn:microsoft.com/office/officeart/2005/8/layout/list1"/>
    <dgm:cxn modelId="{DF2D130E-58B2-B143-A2A6-CB931FB50B9B}" type="presOf" srcId="{69DB5AD2-3D33-4031-B433-C18AC44E8D2F}" destId="{B4DCAD2C-EACB-4E34-A7C9-20E084105256}" srcOrd="0" destOrd="0" presId="urn:microsoft.com/office/officeart/2005/8/layout/list1"/>
    <dgm:cxn modelId="{9DF73A2D-A2D3-1B4A-9B73-5B08355C6EA9}" type="presOf" srcId="{48507EB4-D75C-4A7E-9423-12A8346DC6D0}" destId="{AF3BDCB9-4B49-4428-B51F-ED3F7EDC77CA}" srcOrd="1" destOrd="0" presId="urn:microsoft.com/office/officeart/2005/8/layout/list1"/>
    <dgm:cxn modelId="{C88622D0-74A7-854F-827B-709E52EF6F0A}" type="presParOf" srcId="{B4DCAD2C-EACB-4E34-A7C9-20E084105256}" destId="{85438637-3EC8-4552-8E9D-9BD2530A0459}" srcOrd="0" destOrd="0" presId="urn:microsoft.com/office/officeart/2005/8/layout/list1"/>
    <dgm:cxn modelId="{7B33DB58-AD75-3F48-AD48-25F40B98D432}" type="presParOf" srcId="{85438637-3EC8-4552-8E9D-9BD2530A0459}" destId="{21BD4B41-4BBA-417E-B2AE-CF171816984F}" srcOrd="0" destOrd="0" presId="urn:microsoft.com/office/officeart/2005/8/layout/list1"/>
    <dgm:cxn modelId="{9DF7A56E-A374-A844-A9B5-06B27E42CD76}" type="presParOf" srcId="{85438637-3EC8-4552-8E9D-9BD2530A0459}" destId="{AF3BDCB9-4B49-4428-B51F-ED3F7EDC77CA}" srcOrd="1" destOrd="0" presId="urn:microsoft.com/office/officeart/2005/8/layout/list1"/>
    <dgm:cxn modelId="{D0AAA930-35CF-8949-86CA-7ABD7D38A2C4}" type="presParOf" srcId="{B4DCAD2C-EACB-4E34-A7C9-20E084105256}" destId="{322A0B16-FBB4-42D0-B31E-72CAADCE5F52}" srcOrd="1" destOrd="0" presId="urn:microsoft.com/office/officeart/2005/8/layout/list1"/>
    <dgm:cxn modelId="{24905EB8-8B8A-7F40-99CA-1751C9E45D7A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 custT="1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True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ScaleY="3771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ScaleY="43147" custLinFactNeighborY="8964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28D25ED6-EB2A-ED47-A748-A8BF63D8C48D}" type="presOf" srcId="{48507EB4-D75C-4A7E-9423-12A8346DC6D0}" destId="{AF3BDCB9-4B49-4428-B51F-ED3F7EDC77CA}" srcOrd="1" destOrd="0" presId="urn:microsoft.com/office/officeart/2005/8/layout/list1"/>
    <dgm:cxn modelId="{307A4E7F-D4E9-E245-9E60-FF74C3D38A44}" type="presOf" srcId="{48507EB4-D75C-4A7E-9423-12A8346DC6D0}" destId="{21BD4B41-4BBA-417E-B2AE-CF171816984F}" srcOrd="0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1343D793-8AA9-BA47-9930-E01AA9A8EDF7}" type="presOf" srcId="{69DB5AD2-3D33-4031-B433-C18AC44E8D2F}" destId="{B4DCAD2C-EACB-4E34-A7C9-20E084105256}" srcOrd="0" destOrd="0" presId="urn:microsoft.com/office/officeart/2005/8/layout/list1"/>
    <dgm:cxn modelId="{1D66701C-E2C5-DB42-9176-8AFB6BA18F79}" type="presParOf" srcId="{B4DCAD2C-EACB-4E34-A7C9-20E084105256}" destId="{85438637-3EC8-4552-8E9D-9BD2530A0459}" srcOrd="0" destOrd="0" presId="urn:microsoft.com/office/officeart/2005/8/layout/list1"/>
    <dgm:cxn modelId="{F1241B73-7B7D-864C-BEEB-3DBCAF1F4A61}" type="presParOf" srcId="{85438637-3EC8-4552-8E9D-9BD2530A0459}" destId="{21BD4B41-4BBA-417E-B2AE-CF171816984F}" srcOrd="0" destOrd="0" presId="urn:microsoft.com/office/officeart/2005/8/layout/list1"/>
    <dgm:cxn modelId="{AAA88C20-FDC6-A848-835F-4A269F0141E8}" type="presParOf" srcId="{85438637-3EC8-4552-8E9D-9BD2530A0459}" destId="{AF3BDCB9-4B49-4428-B51F-ED3F7EDC77CA}" srcOrd="1" destOrd="0" presId="urn:microsoft.com/office/officeart/2005/8/layout/list1"/>
    <dgm:cxn modelId="{CB40AF77-2B21-6046-BFD9-78C499874E74}" type="presParOf" srcId="{B4DCAD2C-EACB-4E34-A7C9-20E084105256}" destId="{322A0B16-FBB4-42D0-B31E-72CAADCE5F52}" srcOrd="1" destOrd="0" presId="urn:microsoft.com/office/officeart/2005/8/layout/list1"/>
    <dgm:cxn modelId="{F5365EF2-9052-0D45-AD9B-7CB85574A103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 custT="1"/>
      <dgm:spPr>
        <a:solidFill>
          <a:srgbClr val="E16E2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False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ScaleY="3771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ScaleY="43147" custLinFactNeighborY="8964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50A42EBD-9BD7-3740-BAC6-295A6CD192B4}" type="presOf" srcId="{48507EB4-D75C-4A7E-9423-12A8346DC6D0}" destId="{AF3BDCB9-4B49-4428-B51F-ED3F7EDC77CA}" srcOrd="1" destOrd="0" presId="urn:microsoft.com/office/officeart/2005/8/layout/list1"/>
    <dgm:cxn modelId="{48BCFD33-7AC5-6241-BD3E-B841D6D365CF}" type="presOf" srcId="{69DB5AD2-3D33-4031-B433-C18AC44E8D2F}" destId="{B4DCAD2C-EACB-4E34-A7C9-20E084105256}" srcOrd="0" destOrd="0" presId="urn:microsoft.com/office/officeart/2005/8/layout/list1"/>
    <dgm:cxn modelId="{146175F6-476B-8B43-BA03-4D5D4A18676C}" type="presOf" srcId="{48507EB4-D75C-4A7E-9423-12A8346DC6D0}" destId="{21BD4B41-4BBA-417E-B2AE-CF171816984F}" srcOrd="0" destOrd="0" presId="urn:microsoft.com/office/officeart/2005/8/layout/list1"/>
    <dgm:cxn modelId="{3701705B-BD76-D84B-A528-B1DCF8F79DCF}" type="presParOf" srcId="{B4DCAD2C-EACB-4E34-A7C9-20E084105256}" destId="{85438637-3EC8-4552-8E9D-9BD2530A0459}" srcOrd="0" destOrd="0" presId="urn:microsoft.com/office/officeart/2005/8/layout/list1"/>
    <dgm:cxn modelId="{05925C6E-6284-4047-8189-442EE9EAF515}" type="presParOf" srcId="{85438637-3EC8-4552-8E9D-9BD2530A0459}" destId="{21BD4B41-4BBA-417E-B2AE-CF171816984F}" srcOrd="0" destOrd="0" presId="urn:microsoft.com/office/officeart/2005/8/layout/list1"/>
    <dgm:cxn modelId="{08EA3A77-CEDB-F541-8A98-1570D427AF99}" type="presParOf" srcId="{85438637-3EC8-4552-8E9D-9BD2530A0459}" destId="{AF3BDCB9-4B49-4428-B51F-ED3F7EDC77CA}" srcOrd="1" destOrd="0" presId="urn:microsoft.com/office/officeart/2005/8/layout/list1"/>
    <dgm:cxn modelId="{34E4C026-8038-C14F-B127-2A498905EF52}" type="presParOf" srcId="{B4DCAD2C-EACB-4E34-A7C9-20E084105256}" destId="{322A0B16-FBB4-42D0-B31E-72CAADCE5F52}" srcOrd="1" destOrd="0" presId="urn:microsoft.com/office/officeart/2005/8/layout/list1"/>
    <dgm:cxn modelId="{3FCA5886-2180-D841-82F3-B9360D7B5F08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 custT="1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True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ScaleY="3771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ScaleY="43147" custLinFactNeighborY="8964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A2C15BAF-11DE-EA4C-987D-CB4724A14982}" type="presOf" srcId="{48507EB4-D75C-4A7E-9423-12A8346DC6D0}" destId="{21BD4B41-4BBA-417E-B2AE-CF171816984F}" srcOrd="0" destOrd="0" presId="urn:microsoft.com/office/officeart/2005/8/layout/list1"/>
    <dgm:cxn modelId="{57941E1C-2978-CC47-8C76-B2A68E7DFB8A}" type="presOf" srcId="{69DB5AD2-3D33-4031-B433-C18AC44E8D2F}" destId="{B4DCAD2C-EACB-4E34-A7C9-20E084105256}" srcOrd="0" destOrd="0" presId="urn:microsoft.com/office/officeart/2005/8/layout/list1"/>
    <dgm:cxn modelId="{680524F2-1698-2443-81EB-2813F24E6ACF}" type="presOf" srcId="{48507EB4-D75C-4A7E-9423-12A8346DC6D0}" destId="{AF3BDCB9-4B49-4428-B51F-ED3F7EDC77CA}" srcOrd="1" destOrd="0" presId="urn:microsoft.com/office/officeart/2005/8/layout/list1"/>
    <dgm:cxn modelId="{50CFFB9E-22AF-A94B-8C57-B881D808F1F3}" type="presParOf" srcId="{B4DCAD2C-EACB-4E34-A7C9-20E084105256}" destId="{85438637-3EC8-4552-8E9D-9BD2530A0459}" srcOrd="0" destOrd="0" presId="urn:microsoft.com/office/officeart/2005/8/layout/list1"/>
    <dgm:cxn modelId="{1713EAB3-6BCD-0746-871C-72F7335E2E7F}" type="presParOf" srcId="{85438637-3EC8-4552-8E9D-9BD2530A0459}" destId="{21BD4B41-4BBA-417E-B2AE-CF171816984F}" srcOrd="0" destOrd="0" presId="urn:microsoft.com/office/officeart/2005/8/layout/list1"/>
    <dgm:cxn modelId="{78A95E05-4DB6-C843-8AB1-1E4E6DB15FA3}" type="presParOf" srcId="{85438637-3EC8-4552-8E9D-9BD2530A0459}" destId="{AF3BDCB9-4B49-4428-B51F-ED3F7EDC77CA}" srcOrd="1" destOrd="0" presId="urn:microsoft.com/office/officeart/2005/8/layout/list1"/>
    <dgm:cxn modelId="{30A76521-A0E9-3647-891F-3B1CC498EE66}" type="presParOf" srcId="{B4DCAD2C-EACB-4E34-A7C9-20E084105256}" destId="{322A0B16-FBB4-42D0-B31E-72CAADCE5F52}" srcOrd="1" destOrd="0" presId="urn:microsoft.com/office/officeart/2005/8/layout/list1"/>
    <dgm:cxn modelId="{D22682FA-5385-4745-A830-A7FF9E753365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C.  76%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77DEF197-9B0C-634D-AB17-E1EE7482D07D}" type="presOf" srcId="{48507EB4-D75C-4A7E-9423-12A8346DC6D0}" destId="{21BD4B41-4BBA-417E-B2AE-CF171816984F}" srcOrd="0" destOrd="0" presId="urn:microsoft.com/office/officeart/2005/8/layout/list1"/>
    <dgm:cxn modelId="{1E3ECF4E-B8B8-D248-A533-4F050995261E}" type="presOf" srcId="{48507EB4-D75C-4A7E-9423-12A8346DC6D0}" destId="{AF3BDCB9-4B49-4428-B51F-ED3F7EDC77CA}" srcOrd="1" destOrd="0" presId="urn:microsoft.com/office/officeart/2005/8/layout/list1"/>
    <dgm:cxn modelId="{84BB5132-6830-2B46-BFA5-977759DE9FD2}" type="presOf" srcId="{69DB5AD2-3D33-4031-B433-C18AC44E8D2F}" destId="{B4DCAD2C-EACB-4E34-A7C9-20E084105256}" srcOrd="0" destOrd="0" presId="urn:microsoft.com/office/officeart/2005/8/layout/list1"/>
    <dgm:cxn modelId="{B2EA139F-FB16-E341-B053-16BEB715A6F4}" type="presParOf" srcId="{B4DCAD2C-EACB-4E34-A7C9-20E084105256}" destId="{85438637-3EC8-4552-8E9D-9BD2530A0459}" srcOrd="0" destOrd="0" presId="urn:microsoft.com/office/officeart/2005/8/layout/list1"/>
    <dgm:cxn modelId="{B0147A90-D0D9-3C4C-998B-4A66F839B49B}" type="presParOf" srcId="{85438637-3EC8-4552-8E9D-9BD2530A0459}" destId="{21BD4B41-4BBA-417E-B2AE-CF171816984F}" srcOrd="0" destOrd="0" presId="urn:microsoft.com/office/officeart/2005/8/layout/list1"/>
    <dgm:cxn modelId="{CB27495A-4E14-BE4B-826C-16101217A4BB}" type="presParOf" srcId="{85438637-3EC8-4552-8E9D-9BD2530A0459}" destId="{AF3BDCB9-4B49-4428-B51F-ED3F7EDC77CA}" srcOrd="1" destOrd="0" presId="urn:microsoft.com/office/officeart/2005/8/layout/list1"/>
    <dgm:cxn modelId="{1D674087-0CFC-724E-B6A3-1AF0460486AB}" type="presParOf" srcId="{B4DCAD2C-EACB-4E34-A7C9-20E084105256}" destId="{322A0B16-FBB4-42D0-B31E-72CAADCE5F52}" srcOrd="1" destOrd="0" presId="urn:microsoft.com/office/officeart/2005/8/layout/list1"/>
    <dgm:cxn modelId="{D42A0FE2-BA59-0A47-953E-DDFEAF1F754A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 custT="1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False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ScaleY="3771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ScaleY="43147" custLinFactNeighborY="8964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BFCC687F-C488-6E47-A765-89584E30FA1F}" type="presOf" srcId="{48507EB4-D75C-4A7E-9423-12A8346DC6D0}" destId="{21BD4B41-4BBA-417E-B2AE-CF171816984F}" srcOrd="0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0694A254-B989-0149-BF8C-2E0111A8A31A}" type="presOf" srcId="{69DB5AD2-3D33-4031-B433-C18AC44E8D2F}" destId="{B4DCAD2C-EACB-4E34-A7C9-20E084105256}" srcOrd="0" destOrd="0" presId="urn:microsoft.com/office/officeart/2005/8/layout/list1"/>
    <dgm:cxn modelId="{6DBD6413-7E49-AF4F-A4C0-FD2C9920D41E}" type="presOf" srcId="{48507EB4-D75C-4A7E-9423-12A8346DC6D0}" destId="{AF3BDCB9-4B49-4428-B51F-ED3F7EDC77CA}" srcOrd="1" destOrd="0" presId="urn:microsoft.com/office/officeart/2005/8/layout/list1"/>
    <dgm:cxn modelId="{BF53C22D-8D53-6F49-A30A-74F4E8CA65B5}" type="presParOf" srcId="{B4DCAD2C-EACB-4E34-A7C9-20E084105256}" destId="{85438637-3EC8-4552-8E9D-9BD2530A0459}" srcOrd="0" destOrd="0" presId="urn:microsoft.com/office/officeart/2005/8/layout/list1"/>
    <dgm:cxn modelId="{4E9BF650-B21E-C940-9520-32E3FE54D00D}" type="presParOf" srcId="{85438637-3EC8-4552-8E9D-9BD2530A0459}" destId="{21BD4B41-4BBA-417E-B2AE-CF171816984F}" srcOrd="0" destOrd="0" presId="urn:microsoft.com/office/officeart/2005/8/layout/list1"/>
    <dgm:cxn modelId="{8380E33B-1530-BF4D-880B-6F921F9FD1B4}" type="presParOf" srcId="{85438637-3EC8-4552-8E9D-9BD2530A0459}" destId="{AF3BDCB9-4B49-4428-B51F-ED3F7EDC77CA}" srcOrd="1" destOrd="0" presId="urn:microsoft.com/office/officeart/2005/8/layout/list1"/>
    <dgm:cxn modelId="{DF28F523-2108-2A46-9F88-738B097CF0D5}" type="presParOf" srcId="{B4DCAD2C-EACB-4E34-A7C9-20E084105256}" destId="{322A0B16-FBB4-42D0-B31E-72CAADCE5F52}" srcOrd="1" destOrd="0" presId="urn:microsoft.com/office/officeart/2005/8/layout/list1"/>
    <dgm:cxn modelId="{8B5C7EEC-3475-894F-8566-945B53CD4E16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 custT="1"/>
      <dgm:spPr>
        <a:solidFill>
          <a:srgbClr val="E16E2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True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ScaleY="3771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ScaleY="43147" custLinFactNeighborY="8964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076732A1-BF47-8A4E-AB58-784C3375FD07}" type="presOf" srcId="{48507EB4-D75C-4A7E-9423-12A8346DC6D0}" destId="{AF3BDCB9-4B49-4428-B51F-ED3F7EDC77CA}" srcOrd="1" destOrd="0" presId="urn:microsoft.com/office/officeart/2005/8/layout/list1"/>
    <dgm:cxn modelId="{D6BD28D7-1846-D84F-A1AF-E1D0DE058331}" type="presOf" srcId="{69DB5AD2-3D33-4031-B433-C18AC44E8D2F}" destId="{B4DCAD2C-EACB-4E34-A7C9-20E084105256}" srcOrd="0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FF7F180F-5D61-0D47-9944-1E1BEA714581}" type="presOf" srcId="{48507EB4-D75C-4A7E-9423-12A8346DC6D0}" destId="{21BD4B41-4BBA-417E-B2AE-CF171816984F}" srcOrd="0" destOrd="0" presId="urn:microsoft.com/office/officeart/2005/8/layout/list1"/>
    <dgm:cxn modelId="{B72E6FA9-18F9-9840-B707-44C4C88B31A2}" type="presParOf" srcId="{B4DCAD2C-EACB-4E34-A7C9-20E084105256}" destId="{85438637-3EC8-4552-8E9D-9BD2530A0459}" srcOrd="0" destOrd="0" presId="urn:microsoft.com/office/officeart/2005/8/layout/list1"/>
    <dgm:cxn modelId="{D14DA9FC-6483-024E-AF98-0D91679F9D30}" type="presParOf" srcId="{85438637-3EC8-4552-8E9D-9BD2530A0459}" destId="{21BD4B41-4BBA-417E-B2AE-CF171816984F}" srcOrd="0" destOrd="0" presId="urn:microsoft.com/office/officeart/2005/8/layout/list1"/>
    <dgm:cxn modelId="{6D41B341-CC19-5949-95A7-D7B7BA6F2135}" type="presParOf" srcId="{85438637-3EC8-4552-8E9D-9BD2530A0459}" destId="{AF3BDCB9-4B49-4428-B51F-ED3F7EDC77CA}" srcOrd="1" destOrd="0" presId="urn:microsoft.com/office/officeart/2005/8/layout/list1"/>
    <dgm:cxn modelId="{3C0E52BA-2DAF-7843-AC4E-85A7071001AE}" type="presParOf" srcId="{B4DCAD2C-EACB-4E34-A7C9-20E084105256}" destId="{322A0B16-FBB4-42D0-B31E-72CAADCE5F52}" srcOrd="1" destOrd="0" presId="urn:microsoft.com/office/officeart/2005/8/layout/list1"/>
    <dgm:cxn modelId="{DEEC15A7-2BD7-594E-99B6-10E9A5608F89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 custT="1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False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ScaleY="3771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ScaleY="43147" custLinFactNeighborY="8964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0923750F-18C5-7046-A799-D1DEFF2F9A76}" type="presOf" srcId="{48507EB4-D75C-4A7E-9423-12A8346DC6D0}" destId="{21BD4B41-4BBA-417E-B2AE-CF171816984F}" srcOrd="0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652B09F3-E2F1-584A-851C-45403A178301}" type="presOf" srcId="{48507EB4-D75C-4A7E-9423-12A8346DC6D0}" destId="{AF3BDCB9-4B49-4428-B51F-ED3F7EDC77CA}" srcOrd="1" destOrd="0" presId="urn:microsoft.com/office/officeart/2005/8/layout/list1"/>
    <dgm:cxn modelId="{85465A09-FB46-CC4E-859C-6A6F7113AA08}" type="presOf" srcId="{69DB5AD2-3D33-4031-B433-C18AC44E8D2F}" destId="{B4DCAD2C-EACB-4E34-A7C9-20E084105256}" srcOrd="0" destOrd="0" presId="urn:microsoft.com/office/officeart/2005/8/layout/list1"/>
    <dgm:cxn modelId="{ABF25802-97DC-3A49-97EB-4E83106B7F80}" type="presParOf" srcId="{B4DCAD2C-EACB-4E34-A7C9-20E084105256}" destId="{85438637-3EC8-4552-8E9D-9BD2530A0459}" srcOrd="0" destOrd="0" presId="urn:microsoft.com/office/officeart/2005/8/layout/list1"/>
    <dgm:cxn modelId="{BEEF29F9-1B9B-D142-B651-C5374B8A3CCE}" type="presParOf" srcId="{85438637-3EC8-4552-8E9D-9BD2530A0459}" destId="{21BD4B41-4BBA-417E-B2AE-CF171816984F}" srcOrd="0" destOrd="0" presId="urn:microsoft.com/office/officeart/2005/8/layout/list1"/>
    <dgm:cxn modelId="{CF29EDCD-E4F3-7540-B50F-BDB836CE1C0A}" type="presParOf" srcId="{85438637-3EC8-4552-8E9D-9BD2530A0459}" destId="{AF3BDCB9-4B49-4428-B51F-ED3F7EDC77CA}" srcOrd="1" destOrd="0" presId="urn:microsoft.com/office/officeart/2005/8/layout/list1"/>
    <dgm:cxn modelId="{4F2B4132-93BD-C64C-9CF8-603E226ABABF}" type="presParOf" srcId="{B4DCAD2C-EACB-4E34-A7C9-20E084105256}" destId="{322A0B16-FBB4-42D0-B31E-72CAADCE5F52}" srcOrd="1" destOrd="0" presId="urn:microsoft.com/office/officeart/2005/8/layout/list1"/>
    <dgm:cxn modelId="{C43F6EEB-3D08-534E-BBF3-CB53C1F6A8CB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 custT="1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True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ScaleY="3771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ScaleY="43147" custLinFactNeighborY="8964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9690D3A2-BB05-7946-BE75-CDC48FBBF32B}" type="presOf" srcId="{48507EB4-D75C-4A7E-9423-12A8346DC6D0}" destId="{AF3BDCB9-4B49-4428-B51F-ED3F7EDC77CA}" srcOrd="1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5C2852A3-4148-E948-8CD3-849E47346E2A}" type="presOf" srcId="{48507EB4-D75C-4A7E-9423-12A8346DC6D0}" destId="{21BD4B41-4BBA-417E-B2AE-CF171816984F}" srcOrd="0" destOrd="0" presId="urn:microsoft.com/office/officeart/2005/8/layout/list1"/>
    <dgm:cxn modelId="{7E17BB50-D2E0-B741-B8F7-10B62AA32096}" type="presOf" srcId="{69DB5AD2-3D33-4031-B433-C18AC44E8D2F}" destId="{B4DCAD2C-EACB-4E34-A7C9-20E084105256}" srcOrd="0" destOrd="0" presId="urn:microsoft.com/office/officeart/2005/8/layout/list1"/>
    <dgm:cxn modelId="{830DEABC-9ECB-FF4F-A52E-03C44B29464F}" type="presParOf" srcId="{B4DCAD2C-EACB-4E34-A7C9-20E084105256}" destId="{85438637-3EC8-4552-8E9D-9BD2530A0459}" srcOrd="0" destOrd="0" presId="urn:microsoft.com/office/officeart/2005/8/layout/list1"/>
    <dgm:cxn modelId="{06050913-D2A1-F04A-ADE5-72122D44C16B}" type="presParOf" srcId="{85438637-3EC8-4552-8E9D-9BD2530A0459}" destId="{21BD4B41-4BBA-417E-B2AE-CF171816984F}" srcOrd="0" destOrd="0" presId="urn:microsoft.com/office/officeart/2005/8/layout/list1"/>
    <dgm:cxn modelId="{D6354BF4-8EEF-E146-9B3D-3A50C2C0A1C6}" type="presParOf" srcId="{85438637-3EC8-4552-8E9D-9BD2530A0459}" destId="{AF3BDCB9-4B49-4428-B51F-ED3F7EDC77CA}" srcOrd="1" destOrd="0" presId="urn:microsoft.com/office/officeart/2005/8/layout/list1"/>
    <dgm:cxn modelId="{3049F52D-4C4C-3D4D-9D79-4781BE823D93}" type="presParOf" srcId="{B4DCAD2C-EACB-4E34-A7C9-20E084105256}" destId="{322A0B16-FBB4-42D0-B31E-72CAADCE5F52}" srcOrd="1" destOrd="0" presId="urn:microsoft.com/office/officeart/2005/8/layout/list1"/>
    <dgm:cxn modelId="{0CA25202-CA87-C641-AFB2-C185E05E58CB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 custT="1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False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ScaleY="3771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ScaleY="43147" custLinFactNeighborY="8964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BB2C63D7-AED8-0A40-8DFD-B4DF2E999344}" type="presOf" srcId="{48507EB4-D75C-4A7E-9423-12A8346DC6D0}" destId="{21BD4B41-4BBA-417E-B2AE-CF171816984F}" srcOrd="0" destOrd="0" presId="urn:microsoft.com/office/officeart/2005/8/layout/list1"/>
    <dgm:cxn modelId="{A86662BB-CCF8-614E-8EA7-38EFC1AB3141}" type="presOf" srcId="{48507EB4-D75C-4A7E-9423-12A8346DC6D0}" destId="{AF3BDCB9-4B49-4428-B51F-ED3F7EDC77CA}" srcOrd="1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F3ED2596-29F9-534C-AC63-AA976DD2BA57}" type="presOf" srcId="{69DB5AD2-3D33-4031-B433-C18AC44E8D2F}" destId="{B4DCAD2C-EACB-4E34-A7C9-20E084105256}" srcOrd="0" destOrd="0" presId="urn:microsoft.com/office/officeart/2005/8/layout/list1"/>
    <dgm:cxn modelId="{4F5C612D-19F7-7C4A-8FEB-FBE87374240C}" type="presParOf" srcId="{B4DCAD2C-EACB-4E34-A7C9-20E084105256}" destId="{85438637-3EC8-4552-8E9D-9BD2530A0459}" srcOrd="0" destOrd="0" presId="urn:microsoft.com/office/officeart/2005/8/layout/list1"/>
    <dgm:cxn modelId="{30B24021-B32B-7644-88A4-3D62DBE11240}" type="presParOf" srcId="{85438637-3EC8-4552-8E9D-9BD2530A0459}" destId="{21BD4B41-4BBA-417E-B2AE-CF171816984F}" srcOrd="0" destOrd="0" presId="urn:microsoft.com/office/officeart/2005/8/layout/list1"/>
    <dgm:cxn modelId="{6519EE69-0B00-ED4A-AE43-D334D6819CAE}" type="presParOf" srcId="{85438637-3EC8-4552-8E9D-9BD2530A0459}" destId="{AF3BDCB9-4B49-4428-B51F-ED3F7EDC77CA}" srcOrd="1" destOrd="0" presId="urn:microsoft.com/office/officeart/2005/8/layout/list1"/>
    <dgm:cxn modelId="{845EEE5A-6772-D24F-8C63-C6F1745CFEF2}" type="presParOf" srcId="{B4DCAD2C-EACB-4E34-A7C9-20E084105256}" destId="{322A0B16-FBB4-42D0-B31E-72CAADCE5F52}" srcOrd="1" destOrd="0" presId="urn:microsoft.com/office/officeart/2005/8/layout/list1"/>
    <dgm:cxn modelId="{3A87AEE8-E2D3-F243-8EA1-55D94843EDBD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 custT="1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True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ScaleY="3771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ScaleY="43147" custLinFactNeighborY="8964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EDE86C87-2691-0141-AB21-3F3BB4381313}" type="presOf" srcId="{48507EB4-D75C-4A7E-9423-12A8346DC6D0}" destId="{AF3BDCB9-4B49-4428-B51F-ED3F7EDC77CA}" srcOrd="1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29749ADD-45FF-0E41-A077-FCA7FFA79EDB}" type="presOf" srcId="{48507EB4-D75C-4A7E-9423-12A8346DC6D0}" destId="{21BD4B41-4BBA-417E-B2AE-CF171816984F}" srcOrd="0" destOrd="0" presId="urn:microsoft.com/office/officeart/2005/8/layout/list1"/>
    <dgm:cxn modelId="{FC44ACAF-32E6-AA45-B8FB-7AC0960F1FF8}" type="presOf" srcId="{69DB5AD2-3D33-4031-B433-C18AC44E8D2F}" destId="{B4DCAD2C-EACB-4E34-A7C9-20E084105256}" srcOrd="0" destOrd="0" presId="urn:microsoft.com/office/officeart/2005/8/layout/list1"/>
    <dgm:cxn modelId="{11164630-DBDE-9643-8A5A-120D54B1CE59}" type="presParOf" srcId="{B4DCAD2C-EACB-4E34-A7C9-20E084105256}" destId="{85438637-3EC8-4552-8E9D-9BD2530A0459}" srcOrd="0" destOrd="0" presId="urn:microsoft.com/office/officeart/2005/8/layout/list1"/>
    <dgm:cxn modelId="{6C23B46D-72F7-5343-9161-ABE3E3669A18}" type="presParOf" srcId="{85438637-3EC8-4552-8E9D-9BD2530A0459}" destId="{21BD4B41-4BBA-417E-B2AE-CF171816984F}" srcOrd="0" destOrd="0" presId="urn:microsoft.com/office/officeart/2005/8/layout/list1"/>
    <dgm:cxn modelId="{4E158E83-F193-014C-A6B2-BE2B26DC719B}" type="presParOf" srcId="{85438637-3EC8-4552-8E9D-9BD2530A0459}" destId="{AF3BDCB9-4B49-4428-B51F-ED3F7EDC77CA}" srcOrd="1" destOrd="0" presId="urn:microsoft.com/office/officeart/2005/8/layout/list1"/>
    <dgm:cxn modelId="{564028CA-E0BB-784F-9562-AB2C717A5F0B}" type="presParOf" srcId="{B4DCAD2C-EACB-4E34-A7C9-20E084105256}" destId="{322A0B16-FBB4-42D0-B31E-72CAADCE5F52}" srcOrd="1" destOrd="0" presId="urn:microsoft.com/office/officeart/2005/8/layout/list1"/>
    <dgm:cxn modelId="{FCDB0615-CC11-FC4D-841F-5ED149FBBECB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 custT="1"/>
      <dgm:spPr>
        <a:solidFill>
          <a:srgbClr val="E16E2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False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ScaleY="3771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ScaleY="43147" custLinFactNeighborY="8964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F7565816-1011-8E48-BD46-6952A22935D8}" type="presOf" srcId="{48507EB4-D75C-4A7E-9423-12A8346DC6D0}" destId="{AF3BDCB9-4B49-4428-B51F-ED3F7EDC77CA}" srcOrd="1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992A6B7D-CB7A-1B48-A716-7EF225946CB6}" type="presOf" srcId="{69DB5AD2-3D33-4031-B433-C18AC44E8D2F}" destId="{B4DCAD2C-EACB-4E34-A7C9-20E084105256}" srcOrd="0" destOrd="0" presId="urn:microsoft.com/office/officeart/2005/8/layout/list1"/>
    <dgm:cxn modelId="{C2BE8184-0116-8C4B-9164-591ED28038AE}" type="presOf" srcId="{48507EB4-D75C-4A7E-9423-12A8346DC6D0}" destId="{21BD4B41-4BBA-417E-B2AE-CF171816984F}" srcOrd="0" destOrd="0" presId="urn:microsoft.com/office/officeart/2005/8/layout/list1"/>
    <dgm:cxn modelId="{0655FB1D-B444-6B4C-9C54-DA62A26C9F2D}" type="presParOf" srcId="{B4DCAD2C-EACB-4E34-A7C9-20E084105256}" destId="{85438637-3EC8-4552-8E9D-9BD2530A0459}" srcOrd="0" destOrd="0" presId="urn:microsoft.com/office/officeart/2005/8/layout/list1"/>
    <dgm:cxn modelId="{E1936258-C4DE-DE47-B41D-70FD42E74DE3}" type="presParOf" srcId="{85438637-3EC8-4552-8E9D-9BD2530A0459}" destId="{21BD4B41-4BBA-417E-B2AE-CF171816984F}" srcOrd="0" destOrd="0" presId="urn:microsoft.com/office/officeart/2005/8/layout/list1"/>
    <dgm:cxn modelId="{97919EA2-1405-DD48-ABE0-23B6C68E9384}" type="presParOf" srcId="{85438637-3EC8-4552-8E9D-9BD2530A0459}" destId="{AF3BDCB9-4B49-4428-B51F-ED3F7EDC77CA}" srcOrd="1" destOrd="0" presId="urn:microsoft.com/office/officeart/2005/8/layout/list1"/>
    <dgm:cxn modelId="{5A2D92FE-9E51-9449-8629-E9F815C39A70}" type="presParOf" srcId="{B4DCAD2C-EACB-4E34-A7C9-20E084105256}" destId="{322A0B16-FBB4-42D0-B31E-72CAADCE5F52}" srcOrd="1" destOrd="0" presId="urn:microsoft.com/office/officeart/2005/8/layout/list1"/>
    <dgm:cxn modelId="{4E6B9738-B1DD-AD41-AF44-55EAC83E599A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A.  52%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CCC52F1A-C4E4-5845-8653-F25931C79FDD}" type="presOf" srcId="{48507EB4-D75C-4A7E-9423-12A8346DC6D0}" destId="{AF3BDCB9-4B49-4428-B51F-ED3F7EDC77CA}" srcOrd="1" destOrd="0" presId="urn:microsoft.com/office/officeart/2005/8/layout/list1"/>
    <dgm:cxn modelId="{4D031763-A78F-5742-BCDA-97A9CBC692DF}" type="presOf" srcId="{48507EB4-D75C-4A7E-9423-12A8346DC6D0}" destId="{21BD4B41-4BBA-417E-B2AE-CF171816984F}" srcOrd="0" destOrd="0" presId="urn:microsoft.com/office/officeart/2005/8/layout/list1"/>
    <dgm:cxn modelId="{BAFB1053-FAF0-2A4E-8DC1-477CA3B4A61F}" type="presOf" srcId="{69DB5AD2-3D33-4031-B433-C18AC44E8D2F}" destId="{B4DCAD2C-EACB-4E34-A7C9-20E084105256}" srcOrd="0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D9858A62-A0CF-7E49-B09A-3F318668EF8B}" type="presParOf" srcId="{B4DCAD2C-EACB-4E34-A7C9-20E084105256}" destId="{85438637-3EC8-4552-8E9D-9BD2530A0459}" srcOrd="0" destOrd="0" presId="urn:microsoft.com/office/officeart/2005/8/layout/list1"/>
    <dgm:cxn modelId="{40485FF3-F421-9A4A-A00C-C82426A024ED}" type="presParOf" srcId="{85438637-3EC8-4552-8E9D-9BD2530A0459}" destId="{21BD4B41-4BBA-417E-B2AE-CF171816984F}" srcOrd="0" destOrd="0" presId="urn:microsoft.com/office/officeart/2005/8/layout/list1"/>
    <dgm:cxn modelId="{BC5A8923-CE45-724E-8E70-130446BEF5FA}" type="presParOf" srcId="{85438637-3EC8-4552-8E9D-9BD2530A0459}" destId="{AF3BDCB9-4B49-4428-B51F-ED3F7EDC77CA}" srcOrd="1" destOrd="0" presId="urn:microsoft.com/office/officeart/2005/8/layout/list1"/>
    <dgm:cxn modelId="{ED17D652-E4FB-C746-BC40-70B0009F439C}" type="presParOf" srcId="{B4DCAD2C-EACB-4E34-A7C9-20E084105256}" destId="{322A0B16-FBB4-42D0-B31E-72CAADCE5F52}" srcOrd="1" destOrd="0" presId="urn:microsoft.com/office/officeart/2005/8/layout/list1"/>
    <dgm:cxn modelId="{DE0AFE0B-6317-0940-B245-42CCC28D3BDF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B.  63%</a:t>
          </a:r>
          <a:endParaRPr lang="en-US" b="0" i="0" dirty="0">
            <a:latin typeface="+mj-lt"/>
            <a:cs typeface="Frutiger 55 Roman"/>
          </a:endParaRPr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A5EA6E22-AB99-3E40-A775-0979805D867D}" type="presOf" srcId="{48507EB4-D75C-4A7E-9423-12A8346DC6D0}" destId="{21BD4B41-4BBA-417E-B2AE-CF171816984F}" srcOrd="0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9ABD9A08-D423-6D4D-97F7-F3FAF06F39DE}" type="presOf" srcId="{69DB5AD2-3D33-4031-B433-C18AC44E8D2F}" destId="{B4DCAD2C-EACB-4E34-A7C9-20E084105256}" srcOrd="0" destOrd="0" presId="urn:microsoft.com/office/officeart/2005/8/layout/list1"/>
    <dgm:cxn modelId="{BE7C1228-2A2A-B24F-9919-42D708B450E7}" type="presOf" srcId="{48507EB4-D75C-4A7E-9423-12A8346DC6D0}" destId="{AF3BDCB9-4B49-4428-B51F-ED3F7EDC77CA}" srcOrd="1" destOrd="0" presId="urn:microsoft.com/office/officeart/2005/8/layout/list1"/>
    <dgm:cxn modelId="{E4D5B38E-F558-7142-8C94-3093BB64C278}" type="presParOf" srcId="{B4DCAD2C-EACB-4E34-A7C9-20E084105256}" destId="{85438637-3EC8-4552-8E9D-9BD2530A0459}" srcOrd="0" destOrd="0" presId="urn:microsoft.com/office/officeart/2005/8/layout/list1"/>
    <dgm:cxn modelId="{92E6EF87-E287-4E48-B770-531272825437}" type="presParOf" srcId="{85438637-3EC8-4552-8E9D-9BD2530A0459}" destId="{21BD4B41-4BBA-417E-B2AE-CF171816984F}" srcOrd="0" destOrd="0" presId="urn:microsoft.com/office/officeart/2005/8/layout/list1"/>
    <dgm:cxn modelId="{4AE986BB-A857-404C-A871-5AFEE7CC1347}" type="presParOf" srcId="{85438637-3EC8-4552-8E9D-9BD2530A0459}" destId="{AF3BDCB9-4B49-4428-B51F-ED3F7EDC77CA}" srcOrd="1" destOrd="0" presId="urn:microsoft.com/office/officeart/2005/8/layout/list1"/>
    <dgm:cxn modelId="{4761B971-2FB7-1D46-9D7D-25453B56342E}" type="presParOf" srcId="{B4DCAD2C-EACB-4E34-A7C9-20E084105256}" destId="{322A0B16-FBB4-42D0-B31E-72CAADCE5F52}" srcOrd="1" destOrd="0" presId="urn:microsoft.com/office/officeart/2005/8/layout/list1"/>
    <dgm:cxn modelId="{1F42B9E4-D15F-7A43-A9A0-CD8B00B0EB1D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E16E23"/>
        </a:solidFill>
      </dgm:spPr>
      <dgm:t>
        <a:bodyPr/>
        <a:lstStyle/>
        <a:p>
          <a:r>
            <a:rPr lang="en-US" b="0" i="0" dirty="0" smtClean="0">
              <a:solidFill>
                <a:srgbClr val="FFFFFF"/>
              </a:solidFill>
              <a:latin typeface="+mj-lt"/>
              <a:cs typeface="Frutiger 55 Roman"/>
            </a:rPr>
            <a:t>C.  76%</a:t>
          </a:r>
          <a:endParaRPr lang="en-US" b="0" i="0" dirty="0">
            <a:solidFill>
              <a:srgbClr val="FFFFFF"/>
            </a:solidFill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08F4A9D5-A79F-AC43-BC76-8CE2951FBD56}" type="presOf" srcId="{48507EB4-D75C-4A7E-9423-12A8346DC6D0}" destId="{21BD4B41-4BBA-417E-B2AE-CF171816984F}" srcOrd="0" destOrd="0" presId="urn:microsoft.com/office/officeart/2005/8/layout/list1"/>
    <dgm:cxn modelId="{0EB012F5-567E-EB42-A2D5-444B2653763D}" type="presOf" srcId="{48507EB4-D75C-4A7E-9423-12A8346DC6D0}" destId="{AF3BDCB9-4B49-4428-B51F-ED3F7EDC77CA}" srcOrd="1" destOrd="0" presId="urn:microsoft.com/office/officeart/2005/8/layout/list1"/>
    <dgm:cxn modelId="{8AFE6512-DBC8-A346-BE66-0AF6789D2BCE}" type="presOf" srcId="{69DB5AD2-3D33-4031-B433-C18AC44E8D2F}" destId="{B4DCAD2C-EACB-4E34-A7C9-20E084105256}" srcOrd="0" destOrd="0" presId="urn:microsoft.com/office/officeart/2005/8/layout/list1"/>
    <dgm:cxn modelId="{CD78F8AD-6AB2-C146-B9EC-0A8933DAB0B7}" type="presParOf" srcId="{B4DCAD2C-EACB-4E34-A7C9-20E084105256}" destId="{85438637-3EC8-4552-8E9D-9BD2530A0459}" srcOrd="0" destOrd="0" presId="urn:microsoft.com/office/officeart/2005/8/layout/list1"/>
    <dgm:cxn modelId="{60EB0FD4-4291-E248-B9DA-C032E7690789}" type="presParOf" srcId="{85438637-3EC8-4552-8E9D-9BD2530A0459}" destId="{21BD4B41-4BBA-417E-B2AE-CF171816984F}" srcOrd="0" destOrd="0" presId="urn:microsoft.com/office/officeart/2005/8/layout/list1"/>
    <dgm:cxn modelId="{DA304E95-265D-1149-8A0B-FE20EA93A577}" type="presParOf" srcId="{85438637-3EC8-4552-8E9D-9BD2530A0459}" destId="{AF3BDCB9-4B49-4428-B51F-ED3F7EDC77CA}" srcOrd="1" destOrd="0" presId="urn:microsoft.com/office/officeart/2005/8/layout/list1"/>
    <dgm:cxn modelId="{E9B900F7-7DD5-9F41-B9D7-07D04D249FF7}" type="presParOf" srcId="{B4DCAD2C-EACB-4E34-A7C9-20E084105256}" destId="{322A0B16-FBB4-42D0-B31E-72CAADCE5F52}" srcOrd="1" destOrd="0" presId="urn:microsoft.com/office/officeart/2005/8/layout/list1"/>
    <dgm:cxn modelId="{C683712C-D8B0-AB4F-AF5D-179EC85C0C4E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A.  13%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3DB40AD5-177A-1941-AE95-FF756025BD0A}" type="presOf" srcId="{48507EB4-D75C-4A7E-9423-12A8346DC6D0}" destId="{AF3BDCB9-4B49-4428-B51F-ED3F7EDC77CA}" srcOrd="1" destOrd="0" presId="urn:microsoft.com/office/officeart/2005/8/layout/list1"/>
    <dgm:cxn modelId="{52D7CD8C-319D-0443-862C-ED05771DDCE9}" type="presOf" srcId="{69DB5AD2-3D33-4031-B433-C18AC44E8D2F}" destId="{B4DCAD2C-EACB-4E34-A7C9-20E084105256}" srcOrd="0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230C8812-81E9-4149-B070-B6FE665816CF}" type="presOf" srcId="{48507EB4-D75C-4A7E-9423-12A8346DC6D0}" destId="{21BD4B41-4BBA-417E-B2AE-CF171816984F}" srcOrd="0" destOrd="0" presId="urn:microsoft.com/office/officeart/2005/8/layout/list1"/>
    <dgm:cxn modelId="{BE652C8E-E623-EB4A-A674-79FB6F211387}" type="presParOf" srcId="{B4DCAD2C-EACB-4E34-A7C9-20E084105256}" destId="{85438637-3EC8-4552-8E9D-9BD2530A0459}" srcOrd="0" destOrd="0" presId="urn:microsoft.com/office/officeart/2005/8/layout/list1"/>
    <dgm:cxn modelId="{B4ECC34F-C32F-5745-BF76-14A5D0CB0EB3}" type="presParOf" srcId="{85438637-3EC8-4552-8E9D-9BD2530A0459}" destId="{21BD4B41-4BBA-417E-B2AE-CF171816984F}" srcOrd="0" destOrd="0" presId="urn:microsoft.com/office/officeart/2005/8/layout/list1"/>
    <dgm:cxn modelId="{BC8BB57E-0D22-8148-B22D-8D70D0E996EA}" type="presParOf" srcId="{85438637-3EC8-4552-8E9D-9BD2530A0459}" destId="{AF3BDCB9-4B49-4428-B51F-ED3F7EDC77CA}" srcOrd="1" destOrd="0" presId="urn:microsoft.com/office/officeart/2005/8/layout/list1"/>
    <dgm:cxn modelId="{68DCBF3F-8140-784F-BBFB-878EA40FDB55}" type="presParOf" srcId="{B4DCAD2C-EACB-4E34-A7C9-20E084105256}" destId="{322A0B16-FBB4-42D0-B31E-72CAADCE5F52}" srcOrd="1" destOrd="0" presId="urn:microsoft.com/office/officeart/2005/8/layout/list1"/>
    <dgm:cxn modelId="{8B9978BF-A50D-C84F-B3AE-FD44586B6D5E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B.  25%</a:t>
          </a:r>
          <a:endParaRPr lang="en-US" b="0" i="0" dirty="0">
            <a:latin typeface="+mj-lt"/>
            <a:cs typeface="Frutiger 55 Roman"/>
          </a:endParaRPr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06738E9B-E6E5-2D49-9F8C-7BF274FA4309}" type="presOf" srcId="{48507EB4-D75C-4A7E-9423-12A8346DC6D0}" destId="{AF3BDCB9-4B49-4428-B51F-ED3F7EDC77CA}" srcOrd="1" destOrd="0" presId="urn:microsoft.com/office/officeart/2005/8/layout/list1"/>
    <dgm:cxn modelId="{6105614A-0C03-7840-8616-12301995733A}" type="presOf" srcId="{48507EB4-D75C-4A7E-9423-12A8346DC6D0}" destId="{21BD4B41-4BBA-417E-B2AE-CF171816984F}" srcOrd="0" destOrd="0" presId="urn:microsoft.com/office/officeart/2005/8/layout/list1"/>
    <dgm:cxn modelId="{6F3000B5-8008-354F-95B9-CBBF60F29EE2}" type="presOf" srcId="{69DB5AD2-3D33-4031-B433-C18AC44E8D2F}" destId="{B4DCAD2C-EACB-4E34-A7C9-20E084105256}" srcOrd="0" destOrd="0" presId="urn:microsoft.com/office/officeart/2005/8/layout/list1"/>
    <dgm:cxn modelId="{F36BDD83-0881-4A44-81B0-44DFB97ACBCA}" type="presParOf" srcId="{B4DCAD2C-EACB-4E34-A7C9-20E084105256}" destId="{85438637-3EC8-4552-8E9D-9BD2530A0459}" srcOrd="0" destOrd="0" presId="urn:microsoft.com/office/officeart/2005/8/layout/list1"/>
    <dgm:cxn modelId="{03A2DE4A-AC24-1548-8CE6-D6649705BFF6}" type="presParOf" srcId="{85438637-3EC8-4552-8E9D-9BD2530A0459}" destId="{21BD4B41-4BBA-417E-B2AE-CF171816984F}" srcOrd="0" destOrd="0" presId="urn:microsoft.com/office/officeart/2005/8/layout/list1"/>
    <dgm:cxn modelId="{332FBA87-9FEF-5C46-AABF-7DA27B85CA93}" type="presParOf" srcId="{85438637-3EC8-4552-8E9D-9BD2530A0459}" destId="{AF3BDCB9-4B49-4428-B51F-ED3F7EDC77CA}" srcOrd="1" destOrd="0" presId="urn:microsoft.com/office/officeart/2005/8/layout/list1"/>
    <dgm:cxn modelId="{A29A3416-9F31-A442-B169-051C07FFD1D2}" type="presParOf" srcId="{B4DCAD2C-EACB-4E34-A7C9-20E084105256}" destId="{322A0B16-FBB4-42D0-B31E-72CAADCE5F52}" srcOrd="1" destOrd="0" presId="urn:microsoft.com/office/officeart/2005/8/layout/list1"/>
    <dgm:cxn modelId="{F4BB2DD7-7055-514C-861B-BD1FC8020B1B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DB5AD2-3D33-4031-B433-C18AC44E8D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07EB4-D75C-4A7E-9423-12A8346DC6D0}">
      <dgm:prSet phldrT="[Text]"/>
      <dgm:spPr>
        <a:solidFill>
          <a:srgbClr val="839F33"/>
        </a:solidFill>
      </dgm:spPr>
      <dgm:t>
        <a:bodyPr/>
        <a:lstStyle/>
        <a:p>
          <a:r>
            <a:rPr lang="en-US" b="0" i="0" dirty="0" smtClean="0">
              <a:latin typeface="+mj-lt"/>
              <a:cs typeface="Frutiger 55 Roman"/>
            </a:rPr>
            <a:t>C.  41%</a:t>
          </a:r>
          <a:endParaRPr lang="en-US" b="0" i="0" dirty="0">
            <a:latin typeface="+mj-lt"/>
            <a:cs typeface="Frutiger 55 Roman"/>
          </a:endParaRPr>
        </a:p>
      </dgm:t>
    </dgm:pt>
    <dgm:pt modelId="{66D99983-C2EA-4E97-8451-6D1B8D9F7918}" type="parTrans" cxnId="{D39F509C-2626-44EF-AE82-AE0592A6E25D}">
      <dgm:prSet/>
      <dgm:spPr/>
      <dgm:t>
        <a:bodyPr/>
        <a:lstStyle/>
        <a:p>
          <a:endParaRPr lang="en-US"/>
        </a:p>
      </dgm:t>
    </dgm:pt>
    <dgm:pt modelId="{F2FC0B20-97EA-4050-8D31-C6274BB81573}" type="sibTrans" cxnId="{D39F509C-2626-44EF-AE82-AE0592A6E25D}">
      <dgm:prSet/>
      <dgm:spPr/>
      <dgm:t>
        <a:bodyPr/>
        <a:lstStyle/>
        <a:p>
          <a:endParaRPr lang="en-US"/>
        </a:p>
      </dgm:t>
    </dgm:pt>
    <dgm:pt modelId="{B4DCAD2C-EACB-4E34-A7C9-20E084105256}" type="pres">
      <dgm:prSet presAssocID="{69DB5AD2-3D33-4031-B433-C18AC44E8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38637-3EC8-4552-8E9D-9BD2530A0459}" type="pres">
      <dgm:prSet presAssocID="{48507EB4-D75C-4A7E-9423-12A8346DC6D0}" presName="parentLin" presStyleCnt="0"/>
      <dgm:spPr/>
      <dgm:t>
        <a:bodyPr/>
        <a:lstStyle/>
        <a:p>
          <a:endParaRPr lang="en-US"/>
        </a:p>
      </dgm:t>
    </dgm:pt>
    <dgm:pt modelId="{21BD4B41-4BBA-417E-B2AE-CF171816984F}" type="pres">
      <dgm:prSet presAssocID="{48507EB4-D75C-4A7E-9423-12A8346DC6D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3BDCB9-4B49-4428-B51F-ED3F7EDC77CA}" type="pres">
      <dgm:prSet presAssocID="{48507EB4-D75C-4A7E-9423-12A8346DC6D0}" presName="parentText" presStyleLbl="node1" presStyleIdx="0" presStyleCnt="1" custLinFactNeighborX="-13043" custLinFactNeighborY="-14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B16-FBB4-42D0-B31E-72CAADCE5F52}" type="pres">
      <dgm:prSet presAssocID="{48507EB4-D75C-4A7E-9423-12A8346DC6D0}" presName="negativeSpace" presStyleCnt="0"/>
      <dgm:spPr/>
      <dgm:t>
        <a:bodyPr/>
        <a:lstStyle/>
        <a:p>
          <a:endParaRPr lang="en-US"/>
        </a:p>
      </dgm:t>
    </dgm:pt>
    <dgm:pt modelId="{C30687EE-388C-482E-A407-E8919241B89A}" type="pres">
      <dgm:prSet presAssocID="{48507EB4-D75C-4A7E-9423-12A8346DC6D0}" presName="childText" presStyleLbl="conFgAcc1" presStyleIdx="0" presStyleCnt="1" custLinFactNeighborY="-69926">
        <dgm:presLayoutVars>
          <dgm:bulletEnabled val="1"/>
        </dgm:presLayoutVars>
      </dgm:prSet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DAE014D5-382D-3B47-BD98-EF0D386EA80B}" type="presOf" srcId="{48507EB4-D75C-4A7E-9423-12A8346DC6D0}" destId="{AF3BDCB9-4B49-4428-B51F-ED3F7EDC77CA}" srcOrd="1" destOrd="0" presId="urn:microsoft.com/office/officeart/2005/8/layout/list1"/>
    <dgm:cxn modelId="{D24D5B94-7A22-6E4C-B9D1-C0E916FD4D71}" type="presOf" srcId="{69DB5AD2-3D33-4031-B433-C18AC44E8D2F}" destId="{B4DCAD2C-EACB-4E34-A7C9-20E084105256}" srcOrd="0" destOrd="0" presId="urn:microsoft.com/office/officeart/2005/8/layout/list1"/>
    <dgm:cxn modelId="{6850E403-FFD7-004F-ABEA-B59DDA4FAE95}" type="presOf" srcId="{48507EB4-D75C-4A7E-9423-12A8346DC6D0}" destId="{21BD4B41-4BBA-417E-B2AE-CF171816984F}" srcOrd="0" destOrd="0" presId="urn:microsoft.com/office/officeart/2005/8/layout/list1"/>
    <dgm:cxn modelId="{D39F509C-2626-44EF-AE82-AE0592A6E25D}" srcId="{69DB5AD2-3D33-4031-B433-C18AC44E8D2F}" destId="{48507EB4-D75C-4A7E-9423-12A8346DC6D0}" srcOrd="0" destOrd="0" parTransId="{66D99983-C2EA-4E97-8451-6D1B8D9F7918}" sibTransId="{F2FC0B20-97EA-4050-8D31-C6274BB81573}"/>
    <dgm:cxn modelId="{0431389C-8493-3E4D-AEA9-CE6A298E19E8}" type="presParOf" srcId="{B4DCAD2C-EACB-4E34-A7C9-20E084105256}" destId="{85438637-3EC8-4552-8E9D-9BD2530A0459}" srcOrd="0" destOrd="0" presId="urn:microsoft.com/office/officeart/2005/8/layout/list1"/>
    <dgm:cxn modelId="{FE871DCA-7F83-D04D-B0ED-A183BE7D8F16}" type="presParOf" srcId="{85438637-3EC8-4552-8E9D-9BD2530A0459}" destId="{21BD4B41-4BBA-417E-B2AE-CF171816984F}" srcOrd="0" destOrd="0" presId="urn:microsoft.com/office/officeart/2005/8/layout/list1"/>
    <dgm:cxn modelId="{97278366-C708-4C49-B42D-14C9DAA36B1A}" type="presParOf" srcId="{85438637-3EC8-4552-8E9D-9BD2530A0459}" destId="{AF3BDCB9-4B49-4428-B51F-ED3F7EDC77CA}" srcOrd="1" destOrd="0" presId="urn:microsoft.com/office/officeart/2005/8/layout/list1"/>
    <dgm:cxn modelId="{B9A7436B-C039-ED4C-97D4-CAE329CA649C}" type="presParOf" srcId="{B4DCAD2C-EACB-4E34-A7C9-20E084105256}" destId="{322A0B16-FBB4-42D0-B31E-72CAADCE5F52}" srcOrd="1" destOrd="0" presId="urn:microsoft.com/office/officeart/2005/8/layout/list1"/>
    <dgm:cxn modelId="{BCD9DD31-22F2-6043-A4C2-F3993BC8FEA6}" type="presParOf" srcId="{B4DCAD2C-EACB-4E34-A7C9-20E084105256}" destId="{C30687EE-388C-482E-A407-E8919241B89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1E93EF29-6591-4878-B744-603220903D8B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82C2EAC0-881D-425B-9FC9-3AAF03208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2EAC0-881D-425B-9FC9-3AAF03208B5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6163">
              <a:defRPr/>
            </a:pPr>
            <a:r>
              <a:rPr lang="en-US" dirty="0" smtClean="0">
                <a:ea typeface="Calibri"/>
                <a:cs typeface="Frutiger 65 Bold"/>
              </a:rPr>
              <a:t>Trans Fat Banned in Fried Foods</a:t>
            </a:r>
          </a:p>
          <a:p>
            <a:r>
              <a:rPr lang="en-US" dirty="0" smtClean="0"/>
              <a:t>Albany County, NY</a:t>
            </a:r>
            <a:r>
              <a:rPr lang="en-US" baseline="0" dirty="0" smtClean="0"/>
              <a:t> (2009)</a:t>
            </a:r>
          </a:p>
          <a:p>
            <a:r>
              <a:rPr lang="en-US" baseline="0" dirty="0" smtClean="0"/>
              <a:t>Baltimore, MD (2009)</a:t>
            </a:r>
          </a:p>
          <a:p>
            <a:r>
              <a:rPr lang="en-US" baseline="0" dirty="0" smtClean="0"/>
              <a:t>Boston, MA (2008)</a:t>
            </a:r>
          </a:p>
          <a:p>
            <a:r>
              <a:rPr lang="en-US" baseline="0" dirty="0" smtClean="0"/>
              <a:t>Brookline, MA (2008)</a:t>
            </a:r>
          </a:p>
          <a:p>
            <a:r>
              <a:rPr lang="en-US" baseline="0" dirty="0" smtClean="0"/>
              <a:t>Montgomery County, MD (2008)</a:t>
            </a:r>
          </a:p>
          <a:p>
            <a:r>
              <a:rPr lang="en-US" baseline="0" dirty="0" smtClean="0"/>
              <a:t>Stamford, CT (2008)</a:t>
            </a:r>
          </a:p>
          <a:p>
            <a:r>
              <a:rPr lang="en-US" baseline="0" dirty="0" smtClean="0"/>
              <a:t>Westchester County, NY (2008)</a:t>
            </a:r>
          </a:p>
          <a:p>
            <a:r>
              <a:rPr lang="en-US" baseline="0" dirty="0" smtClean="0"/>
              <a:t>King County, WA (2008)</a:t>
            </a:r>
          </a:p>
          <a:p>
            <a:r>
              <a:rPr lang="en-US" baseline="0" dirty="0" smtClean="0"/>
              <a:t>New York City, NY (2007)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2EAC0-881D-425B-9FC9-3AAF03208B5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77% of top 100 casual dining and quick service restaurant chains are in some phase of transition to non-trans fat frying oils</a:t>
            </a:r>
          </a:p>
          <a:p>
            <a:r>
              <a:rPr lang="en-US" dirty="0" smtClean="0"/>
              <a:t>57% of those chains have fully transitioned to trans fat free oil usage</a:t>
            </a:r>
          </a:p>
          <a:p>
            <a:r>
              <a:rPr lang="en-US" dirty="0" smtClean="0"/>
              <a:t>Of the chains that have transitioned or are transitioning, 49% use soybean oil and 34% use canola oil</a:t>
            </a:r>
          </a:p>
          <a:p>
            <a:endParaRPr lang="en-US" dirty="0" smtClean="0"/>
          </a:p>
          <a:p>
            <a:r>
              <a:rPr lang="en-US" dirty="0" smtClean="0"/>
              <a:t>**Note that California goes into effect Jan. 1, 2010.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2EAC0-881D-425B-9FC9-3AAF03208B5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8F7D9-E82F-4AA8-A41D-7E266E7FC7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3AF36-BD10-4DD8-9CD1-64FF6A5108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CDE3C-5CE5-4EC8-B3C1-D2DC6A8DB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9A716-A3D4-4024-83D2-2328AE9028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68540-CE76-4075-AF5F-0938EAEA36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0A00D-A877-42FF-862E-F8F1496CDE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40A9E-3E25-45F4-85A6-B5A74DBE99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D3496-20F0-44F3-9294-201015ECF5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8827E-CEE2-4EFB-ABE5-6512EC5894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D52D2-AB7D-421A-8258-6C0CC24C24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75757E-1C21-4D1F-8E3D-B1048650F4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D5CC37"/>
          </a:solidFill>
          <a:latin typeface="Frutiger 65 Bold"/>
          <a:ea typeface="+mj-ea"/>
          <a:cs typeface="Frutiger 65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16E23"/>
        </a:buClr>
        <a:buFont typeface="Courier New"/>
        <a:buChar char="o"/>
        <a:defRPr sz="3200" b="0" i="0" kern="1200">
          <a:solidFill>
            <a:schemeClr val="tx1">
              <a:lumMod val="65000"/>
              <a:lumOff val="35000"/>
            </a:schemeClr>
          </a:solidFill>
          <a:latin typeface="Frutiger 45 Light"/>
          <a:ea typeface="+mn-ea"/>
          <a:cs typeface="Frutiger 45 Light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16E23"/>
        </a:buClr>
        <a:buFont typeface="Arial"/>
        <a:buChar char="–"/>
        <a:defRPr sz="2800" b="0" i="0" kern="1200">
          <a:solidFill>
            <a:schemeClr val="tx1">
              <a:lumMod val="65000"/>
              <a:lumOff val="35000"/>
            </a:schemeClr>
          </a:solidFill>
          <a:latin typeface="Frutiger 45 Light"/>
          <a:ea typeface="+mn-ea"/>
          <a:cs typeface="Frutiger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Frutiger 45 Light"/>
          <a:ea typeface="+mn-ea"/>
          <a:cs typeface="Frutiger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65000"/>
              <a:lumOff val="35000"/>
            </a:schemeClr>
          </a:solidFill>
          <a:latin typeface="Frutiger 45 Light"/>
          <a:ea typeface="+mn-ea"/>
          <a:cs typeface="Frutiger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65000"/>
              <a:lumOff val="35000"/>
            </a:schemeClr>
          </a:solidFill>
          <a:latin typeface="Frutiger 45 Light"/>
          <a:ea typeface="+mn-ea"/>
          <a:cs typeface="Frutiger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diagramQuickStyle" Target="../diagrams/quickStyle24.xml"/><Relationship Id="rId3" Type="http://schemas.openxmlformats.org/officeDocument/2006/relationships/diagramData" Target="../diagrams/data22.xml"/><Relationship Id="rId7" Type="http://schemas.openxmlformats.org/officeDocument/2006/relationships/diagramData" Target="../diagrams/data23.xml"/><Relationship Id="rId12" Type="http://schemas.openxmlformats.org/officeDocument/2006/relationships/diagramLayout" Target="../diagrams/layout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11" Type="http://schemas.openxmlformats.org/officeDocument/2006/relationships/diagramData" Target="../diagrams/data24.xml"/><Relationship Id="rId5" Type="http://schemas.openxmlformats.org/officeDocument/2006/relationships/diagramQuickStyle" Target="../diagrams/quickStyle22.xml"/><Relationship Id="rId10" Type="http://schemas.openxmlformats.org/officeDocument/2006/relationships/diagramColors" Target="../diagrams/colors23.xml"/><Relationship Id="rId4" Type="http://schemas.openxmlformats.org/officeDocument/2006/relationships/diagramLayout" Target="../diagrams/layout22.xml"/><Relationship Id="rId9" Type="http://schemas.openxmlformats.org/officeDocument/2006/relationships/diagramQuickStyle" Target="../diagrams/quickStyle23.xml"/><Relationship Id="rId14" Type="http://schemas.openxmlformats.org/officeDocument/2006/relationships/diagramColors" Target="../diagrams/colors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Data" Target="../diagrams/data25.xml"/><Relationship Id="rId7" Type="http://schemas.openxmlformats.org/officeDocument/2006/relationships/diagramData" Target="../diagrams/data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10" Type="http://schemas.openxmlformats.org/officeDocument/2006/relationships/diagramColors" Target="../diagrams/colors26.xml"/><Relationship Id="rId4" Type="http://schemas.openxmlformats.org/officeDocument/2006/relationships/diagramLayout" Target="../diagrams/layout25.xml"/><Relationship Id="rId9" Type="http://schemas.openxmlformats.org/officeDocument/2006/relationships/diagramQuickStyle" Target="../diagrams/quickStyle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Data" Target="../diagrams/data27.xml"/><Relationship Id="rId7" Type="http://schemas.openxmlformats.org/officeDocument/2006/relationships/diagramData" Target="../diagrams/data2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10" Type="http://schemas.openxmlformats.org/officeDocument/2006/relationships/diagramColors" Target="../diagrams/colors28.xml"/><Relationship Id="rId4" Type="http://schemas.openxmlformats.org/officeDocument/2006/relationships/diagramLayout" Target="../diagrams/layout27.xml"/><Relationship Id="rId9" Type="http://schemas.openxmlformats.org/officeDocument/2006/relationships/diagramQuickStyle" Target="../diagrams/quickStyle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Data" Target="../diagrams/data29.xml"/><Relationship Id="rId7" Type="http://schemas.openxmlformats.org/officeDocument/2006/relationships/diagramData" Target="../diagrams/data3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10" Type="http://schemas.openxmlformats.org/officeDocument/2006/relationships/diagramColors" Target="../diagrams/colors30.xml"/><Relationship Id="rId4" Type="http://schemas.openxmlformats.org/officeDocument/2006/relationships/diagramLayout" Target="../diagrams/layout29.xml"/><Relationship Id="rId9" Type="http://schemas.openxmlformats.org/officeDocument/2006/relationships/diagramQuickStyle" Target="../diagrams/quickStyle3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Data" Target="../diagrams/data31.xml"/><Relationship Id="rId7" Type="http://schemas.openxmlformats.org/officeDocument/2006/relationships/diagramData" Target="../diagrams/data3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10" Type="http://schemas.openxmlformats.org/officeDocument/2006/relationships/diagramColors" Target="../diagrams/colors32.xml"/><Relationship Id="rId4" Type="http://schemas.openxmlformats.org/officeDocument/2006/relationships/diagramLayout" Target="../diagrams/layout31.xml"/><Relationship Id="rId9" Type="http://schemas.openxmlformats.org/officeDocument/2006/relationships/diagramQuickStyle" Target="../diagrams/quickStyle3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Data" Target="../diagrams/data33.xml"/><Relationship Id="rId7" Type="http://schemas.openxmlformats.org/officeDocument/2006/relationships/diagramData" Target="../diagrams/data3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10" Type="http://schemas.openxmlformats.org/officeDocument/2006/relationships/diagramColors" Target="../diagrams/colors34.xml"/><Relationship Id="rId4" Type="http://schemas.openxmlformats.org/officeDocument/2006/relationships/diagramLayout" Target="../diagrams/layout33.xml"/><Relationship Id="rId9" Type="http://schemas.openxmlformats.org/officeDocument/2006/relationships/diagramQuickStyle" Target="../diagrams/quickStyle3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Data" Target="../diagrams/data35.xml"/><Relationship Id="rId7" Type="http://schemas.openxmlformats.org/officeDocument/2006/relationships/diagramData" Target="../diagrams/data3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10" Type="http://schemas.openxmlformats.org/officeDocument/2006/relationships/diagramColors" Target="../diagrams/colors36.xml"/><Relationship Id="rId4" Type="http://schemas.openxmlformats.org/officeDocument/2006/relationships/diagramLayout" Target="../diagrams/layout35.xml"/><Relationship Id="rId9" Type="http://schemas.openxmlformats.org/officeDocument/2006/relationships/diagramQuickStyle" Target="../diagrams/quickStyle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slideLayout" Target="../slideLayouts/slideLayout2.xml"/><Relationship Id="rId1" Type="http://schemas.openxmlformats.org/officeDocument/2006/relationships/video" Target="file:///L:\FH%20KC%20CLIENTS\000%20Archives\2009\Dow%20AgroSciences%202009%20-%20812230\300%20Institutional%20Outreach\330%20Oil%20Sans%20Trans%20Culinary%20School%20Program\Oil%20Sans%20Trans\Final%20Presentation%20Materials\Dow%20VIDEO%20and%20POWERPOINT\Filtering_Oil.wm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QuickStyle" Target="../diagrams/quickStyle6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openxmlformats.org/officeDocument/2006/relationships/diagramLayout" Target="../diagrams/layou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Data" Target="../diagrams/data6.xml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Relationship Id="rId14" Type="http://schemas.openxmlformats.org/officeDocument/2006/relationships/diagramColors" Target="../diagrams/colors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QuickStyle" Target="../diagrams/quickStyle9.xml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12" Type="http://schemas.openxmlformats.org/officeDocument/2006/relationships/diagramLayout" Target="../diagrams/layou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Data" Target="../diagrams/data9.xml"/><Relationship Id="rId5" Type="http://schemas.openxmlformats.org/officeDocument/2006/relationships/diagramQuickStyle" Target="../diagrams/quickStyle7.xml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Relationship Id="rId14" Type="http://schemas.openxmlformats.org/officeDocument/2006/relationships/diagramColors" Target="../diagrams/colors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QuickStyle" Target="../diagrams/quickStyle12.xml"/><Relationship Id="rId3" Type="http://schemas.openxmlformats.org/officeDocument/2006/relationships/diagramData" Target="../diagrams/data10.xml"/><Relationship Id="rId7" Type="http://schemas.openxmlformats.org/officeDocument/2006/relationships/diagramData" Target="../diagrams/data11.xml"/><Relationship Id="rId12" Type="http://schemas.openxmlformats.org/officeDocument/2006/relationships/diagramLayout" Target="../diagrams/layou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Data" Target="../diagrams/data12.xml"/><Relationship Id="rId5" Type="http://schemas.openxmlformats.org/officeDocument/2006/relationships/diagramQuickStyle" Target="../diagrams/quickStyle10.xml"/><Relationship Id="rId10" Type="http://schemas.openxmlformats.org/officeDocument/2006/relationships/diagramColors" Target="../diagrams/colors11.xml"/><Relationship Id="rId4" Type="http://schemas.openxmlformats.org/officeDocument/2006/relationships/diagramLayout" Target="../diagrams/layout10.xml"/><Relationship Id="rId9" Type="http://schemas.openxmlformats.org/officeDocument/2006/relationships/diagramQuickStyle" Target="../diagrams/quickStyle11.xml"/><Relationship Id="rId14" Type="http://schemas.openxmlformats.org/officeDocument/2006/relationships/diagramColors" Target="../diagrams/colors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QuickStyle" Target="../diagrams/quickStyle15.xml"/><Relationship Id="rId3" Type="http://schemas.openxmlformats.org/officeDocument/2006/relationships/diagramData" Target="../diagrams/data13.xml"/><Relationship Id="rId7" Type="http://schemas.openxmlformats.org/officeDocument/2006/relationships/diagramData" Target="../diagrams/data14.xml"/><Relationship Id="rId12" Type="http://schemas.openxmlformats.org/officeDocument/2006/relationships/diagramLayout" Target="../diagrams/layou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Data" Target="../diagrams/data15.xml"/><Relationship Id="rId5" Type="http://schemas.openxmlformats.org/officeDocument/2006/relationships/diagramQuickStyle" Target="../diagrams/quickStyle13.xml"/><Relationship Id="rId10" Type="http://schemas.openxmlformats.org/officeDocument/2006/relationships/diagramColors" Target="../diagrams/colors14.xml"/><Relationship Id="rId4" Type="http://schemas.openxmlformats.org/officeDocument/2006/relationships/diagramLayout" Target="../diagrams/layout13.xml"/><Relationship Id="rId9" Type="http://schemas.openxmlformats.org/officeDocument/2006/relationships/diagramQuickStyle" Target="../diagrams/quickStyle14.xml"/><Relationship Id="rId14" Type="http://schemas.openxmlformats.org/officeDocument/2006/relationships/diagramColors" Target="../diagrams/colors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QuickStyle" Target="../diagrams/quickStyle18.xml"/><Relationship Id="rId3" Type="http://schemas.openxmlformats.org/officeDocument/2006/relationships/diagramData" Target="../diagrams/data16.xml"/><Relationship Id="rId7" Type="http://schemas.openxmlformats.org/officeDocument/2006/relationships/diagramData" Target="../diagrams/data17.xml"/><Relationship Id="rId12" Type="http://schemas.openxmlformats.org/officeDocument/2006/relationships/diagramLayout" Target="../diagrams/layout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Data" Target="../diagrams/data18.xml"/><Relationship Id="rId5" Type="http://schemas.openxmlformats.org/officeDocument/2006/relationships/diagramQuickStyle" Target="../diagrams/quickStyle16.xml"/><Relationship Id="rId10" Type="http://schemas.openxmlformats.org/officeDocument/2006/relationships/diagramColors" Target="../diagrams/colors17.xml"/><Relationship Id="rId4" Type="http://schemas.openxmlformats.org/officeDocument/2006/relationships/diagramLayout" Target="../diagrams/layout16.xml"/><Relationship Id="rId9" Type="http://schemas.openxmlformats.org/officeDocument/2006/relationships/diagramQuickStyle" Target="../diagrams/quickStyle17.xml"/><Relationship Id="rId14" Type="http://schemas.openxmlformats.org/officeDocument/2006/relationships/diagramColors" Target="../diagrams/colors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diagramQuickStyle" Target="../diagrams/quickStyle21.xml"/><Relationship Id="rId3" Type="http://schemas.openxmlformats.org/officeDocument/2006/relationships/diagramData" Target="../diagrams/data19.xml"/><Relationship Id="rId7" Type="http://schemas.openxmlformats.org/officeDocument/2006/relationships/diagramData" Target="../diagrams/data20.xml"/><Relationship Id="rId12" Type="http://schemas.openxmlformats.org/officeDocument/2006/relationships/diagramLayout" Target="../diagrams/layout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diagramData" Target="../diagrams/data21.xml"/><Relationship Id="rId5" Type="http://schemas.openxmlformats.org/officeDocument/2006/relationships/diagramQuickStyle" Target="../diagrams/quickStyle19.xml"/><Relationship Id="rId10" Type="http://schemas.openxmlformats.org/officeDocument/2006/relationships/diagramColors" Target="../diagrams/colors20.xml"/><Relationship Id="rId4" Type="http://schemas.openxmlformats.org/officeDocument/2006/relationships/diagramLayout" Target="../diagrams/layout19.xml"/><Relationship Id="rId9" Type="http://schemas.openxmlformats.org/officeDocument/2006/relationships/diagramQuickStyle" Target="../diagrams/quickStyle20.xml"/><Relationship Id="rId14" Type="http://schemas.openxmlformats.org/officeDocument/2006/relationships/diagramColors" Target="../diagrams/colors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b="33652"/>
              <a:stretch>
                <a:fillRect/>
              </a:stretch>
            </p:blipFill>
          </mc:Choice>
          <mc:Fallback>
            <p:blipFill>
              <a:blip r:embed="rId4"/>
              <a:srcRect b="33652"/>
              <a:stretch>
                <a:fillRect/>
              </a:stretch>
            </p:blipFill>
          </mc:Fallback>
        </mc:AlternateContent>
        <p:spPr>
          <a:xfrm>
            <a:off x="0" y="998946"/>
            <a:ext cx="9144000" cy="5859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52400"/>
            <a:ext cx="4038600" cy="32766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839F33"/>
                </a:solidFill>
                <a:latin typeface="+mn-lt"/>
                <a:cs typeface="Frutiger 45 Light"/>
              </a:rPr>
              <a:t>A Guide to </a:t>
            </a:r>
            <a:br>
              <a:rPr lang="en-US" sz="3200" dirty="0" smtClean="0">
                <a:solidFill>
                  <a:srgbClr val="839F33"/>
                </a:solidFill>
                <a:latin typeface="+mn-lt"/>
                <a:cs typeface="Frutiger 45 Light"/>
              </a:rPr>
            </a:br>
            <a:r>
              <a:rPr lang="en-US" sz="3200" dirty="0" smtClean="0">
                <a:solidFill>
                  <a:srgbClr val="839F33"/>
                </a:solidFill>
                <a:latin typeface="+mn-lt"/>
                <a:cs typeface="Frutiger 45 Light"/>
              </a:rPr>
              <a:t>Choosing What’s </a:t>
            </a:r>
            <a:br>
              <a:rPr lang="en-US" sz="3200" dirty="0" smtClean="0">
                <a:solidFill>
                  <a:srgbClr val="839F33"/>
                </a:solidFill>
                <a:latin typeface="+mn-lt"/>
                <a:cs typeface="Frutiger 45 Light"/>
              </a:rPr>
            </a:br>
            <a:r>
              <a:rPr lang="en-US" sz="3200" dirty="0" smtClean="0">
                <a:solidFill>
                  <a:srgbClr val="839F33"/>
                </a:solidFill>
                <a:latin typeface="+mn-lt"/>
                <a:cs typeface="Frutiger 45 Light"/>
              </a:rPr>
              <a:t>Right for Your Kitchen</a:t>
            </a:r>
            <a:endParaRPr lang="en-US" sz="3200" dirty="0">
              <a:solidFill>
                <a:srgbClr val="839F33"/>
              </a:solidFill>
              <a:latin typeface="+mn-lt"/>
              <a:cs typeface="Frutiger 45 Ligh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0"/>
            <a:ext cx="4267200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u="none" strike="noStrike" kern="1200" cap="none" spc="0" normalizeH="0" baseline="0" noProof="0" dirty="0" smtClean="0">
                <a:ln>
                  <a:noFill/>
                </a:ln>
                <a:solidFill>
                  <a:srgbClr val="E16E23"/>
                </a:solidFill>
                <a:effectLst/>
                <a:uLnTx/>
                <a:uFillTx/>
                <a:latin typeface="+mn-lt"/>
                <a:ea typeface="+mj-ea"/>
                <a:cs typeface="Frutiger 65 Bold"/>
              </a:rPr>
              <a:t>OILS</a:t>
            </a:r>
            <a:endParaRPr kumimoji="0" lang="en-US" sz="15000" b="1" u="none" strike="noStrike" kern="1200" cap="none" spc="0" normalizeH="0" baseline="0" noProof="0" dirty="0">
              <a:ln>
                <a:noFill/>
              </a:ln>
              <a:solidFill>
                <a:srgbClr val="E16E23"/>
              </a:solidFill>
              <a:effectLst/>
              <a:uLnTx/>
              <a:uFillTx/>
              <a:latin typeface="+mn-lt"/>
              <a:ea typeface="+mj-ea"/>
              <a:cs typeface="Frutiger 65 Bol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_000002607134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9144000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16E23"/>
                </a:solidFill>
                <a:latin typeface="+mj-lt"/>
              </a:rPr>
              <a:t>Increasing Consumer Awareness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2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latin typeface="+mj-lt"/>
                <a:cs typeface="Frutiger 65 Bold"/>
              </a:rPr>
              <a:t>Question:</a:t>
            </a:r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Of those consumers who were aware of specific fats and oils, what percentage were aware that animal fats increase the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risk of heart disease?</a:t>
            </a:r>
            <a:endParaRPr lang="en-US" sz="24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solidFill>
                  <a:srgbClr val="FFFFFF"/>
                </a:solidFill>
                <a:latin typeface="+mj-lt"/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1257300" y="2514600"/>
            <a:ext cx="6629400" cy="3327400"/>
            <a:chOff x="1600200" y="2819400"/>
            <a:chExt cx="6629400" cy="3327400"/>
          </a:xfrm>
        </p:grpSpPr>
        <p:graphicFrame>
          <p:nvGraphicFramePr>
            <p:cNvPr id="8" name="Diagram 7"/>
            <p:cNvGraphicFramePr/>
            <p:nvPr/>
          </p:nvGraphicFramePr>
          <p:xfrm>
            <a:off x="16002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6" name="Diagram 5"/>
            <p:cNvGraphicFramePr/>
            <p:nvPr/>
          </p:nvGraphicFramePr>
          <p:xfrm>
            <a:off x="39624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9" name="Diagram 8"/>
            <p:cNvGraphicFramePr/>
            <p:nvPr/>
          </p:nvGraphicFramePr>
          <p:xfrm>
            <a:off x="63246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000002607134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9144000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16E23"/>
                </a:solidFill>
                <a:latin typeface="+mj-lt"/>
              </a:rPr>
              <a:t>Increasing Consumer Awareness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2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latin typeface="+mj-lt"/>
                <a:cs typeface="Frutiger 65 Bold"/>
              </a:rPr>
              <a:t>True or False:</a:t>
            </a:r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5% of consumers say they sometimes or always ask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their servers about the types of oil or fat used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to prepare foods on the menu.</a:t>
            </a:r>
            <a:endParaRPr lang="en-US" sz="24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solidFill>
                  <a:srgbClr val="FFFFFF"/>
                </a:solidFill>
                <a:latin typeface="+mj-lt"/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57450" y="2362200"/>
            <a:ext cx="4229100" cy="3327400"/>
            <a:chOff x="1257300" y="2997200"/>
            <a:chExt cx="4229100" cy="3327400"/>
          </a:xfrm>
        </p:grpSpPr>
        <p:graphicFrame>
          <p:nvGraphicFramePr>
            <p:cNvPr id="8" name="Diagram 7"/>
            <p:cNvGraphicFramePr/>
            <p:nvPr/>
          </p:nvGraphicFramePr>
          <p:xfrm>
            <a:off x="1257300" y="29972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1" name="Diagram 10"/>
            <p:cNvGraphicFramePr/>
            <p:nvPr/>
          </p:nvGraphicFramePr>
          <p:xfrm>
            <a:off x="3581400" y="29972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000002607134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9144000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16E23"/>
                </a:solidFill>
                <a:latin typeface="+mj-lt"/>
              </a:rPr>
              <a:t>Increasing Consumer Awareness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2867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Frutiger 65 Bold"/>
              </a:rPr>
              <a:t>True or False:</a:t>
            </a:r>
            <a:endParaRPr lang="en-US" sz="2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0" lvl="0" indent="0" algn="ctr">
              <a:buNone/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5% of consumers say they sometimes or always ask </a:t>
            </a:r>
            <a:b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</a:b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their servers about the types of oil or fat used </a:t>
            </a:r>
            <a:b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</a:b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to prepare foods on the menu.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solidFill>
                  <a:srgbClr val="FFFFFF"/>
                </a:solidFill>
                <a:latin typeface="+mj-lt"/>
              </a:rPr>
              <a:pPr>
                <a:defRPr/>
              </a:pPr>
              <a:t>12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457450" y="2362200"/>
            <a:ext cx="4229100" cy="3327400"/>
            <a:chOff x="1257300" y="2997200"/>
            <a:chExt cx="4229100" cy="3327400"/>
          </a:xfrm>
        </p:grpSpPr>
        <p:graphicFrame>
          <p:nvGraphicFramePr>
            <p:cNvPr id="8" name="Diagram 7"/>
            <p:cNvGraphicFramePr/>
            <p:nvPr/>
          </p:nvGraphicFramePr>
          <p:xfrm>
            <a:off x="1257300" y="29972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1" name="Diagram 10"/>
            <p:cNvGraphicFramePr/>
            <p:nvPr/>
          </p:nvGraphicFramePr>
          <p:xfrm>
            <a:off x="3581400" y="29972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000002607134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9144000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16E23"/>
                </a:solidFill>
                <a:latin typeface="+mj-lt"/>
              </a:rPr>
              <a:t>Increasing Consumer Awareness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2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latin typeface="+mj-lt"/>
                <a:cs typeface="Frutiger 65 Bold"/>
              </a:rPr>
              <a:t>True or False:</a:t>
            </a:r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50% of consumers consider the “healthfulness”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latin typeface="+mj-lt"/>
              </a:rPr>
              <a:t>of restaurant food based on amount of fat.</a:t>
            </a:r>
            <a:endParaRPr lang="en-US" sz="24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solidFill>
                  <a:srgbClr val="FFFFFF"/>
                </a:solidFill>
                <a:latin typeface="+mj-lt"/>
              </a:rPr>
              <a:pPr>
                <a:defRPr/>
              </a:pPr>
              <a:t>13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457450" y="2362200"/>
            <a:ext cx="4229100" cy="3327400"/>
            <a:chOff x="1257300" y="2997200"/>
            <a:chExt cx="4229100" cy="3327400"/>
          </a:xfrm>
        </p:grpSpPr>
        <p:graphicFrame>
          <p:nvGraphicFramePr>
            <p:cNvPr id="8" name="Diagram 7"/>
            <p:cNvGraphicFramePr/>
            <p:nvPr/>
          </p:nvGraphicFramePr>
          <p:xfrm>
            <a:off x="1257300" y="29972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1" name="Diagram 10"/>
            <p:cNvGraphicFramePr/>
            <p:nvPr/>
          </p:nvGraphicFramePr>
          <p:xfrm>
            <a:off x="3581400" y="29972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000002607134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9144000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16E23"/>
                </a:solidFill>
                <a:latin typeface="+mj-lt"/>
              </a:rPr>
              <a:t>Increasing Consumer Awareness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2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latin typeface="+mj-lt"/>
                <a:cs typeface="Frutiger 65 Bold"/>
              </a:rPr>
              <a:t>True or False:</a:t>
            </a:r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50% of consumers consider the “healthfulness”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latin typeface="+mj-lt"/>
              </a:rPr>
              <a:t>of restaurant food based on amount of fat.</a:t>
            </a:r>
            <a:endParaRPr lang="en-US" sz="24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solidFill>
                  <a:srgbClr val="FFFFFF"/>
                </a:solidFill>
                <a:latin typeface="+mj-lt"/>
              </a:rPr>
              <a:pPr>
                <a:defRPr/>
              </a:pPr>
              <a:t>14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457450" y="2362200"/>
            <a:ext cx="4229100" cy="3327400"/>
            <a:chOff x="1257300" y="2997200"/>
            <a:chExt cx="4229100" cy="3327400"/>
          </a:xfrm>
        </p:grpSpPr>
        <p:graphicFrame>
          <p:nvGraphicFramePr>
            <p:cNvPr id="8" name="Diagram 7"/>
            <p:cNvGraphicFramePr/>
            <p:nvPr/>
          </p:nvGraphicFramePr>
          <p:xfrm>
            <a:off x="1257300" y="29972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1" name="Diagram 10"/>
            <p:cNvGraphicFramePr/>
            <p:nvPr/>
          </p:nvGraphicFramePr>
          <p:xfrm>
            <a:off x="3581400" y="29972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000002607134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9144000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16E23"/>
                </a:solidFill>
                <a:latin typeface="+mj-lt"/>
              </a:rPr>
              <a:t>Increasing Consumer Awareness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2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latin typeface="+mj-lt"/>
                <a:cs typeface="Frutiger 65 Bold"/>
              </a:rPr>
              <a:t>True or False:</a:t>
            </a:r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45% of participants in a 2007 study indicated they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latin typeface="+mj-lt"/>
              </a:rPr>
              <a:t>were concerned about both the types and amounts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latin typeface="+mj-lt"/>
              </a:rPr>
              <a:t>of fat they consume.</a:t>
            </a:r>
            <a:endParaRPr lang="en-US" sz="24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solidFill>
                  <a:srgbClr val="FFFFFF"/>
                </a:solidFill>
                <a:latin typeface="+mj-lt"/>
              </a:rPr>
              <a:pPr>
                <a:defRPr/>
              </a:pPr>
              <a:t>15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457450" y="2362200"/>
            <a:ext cx="4229100" cy="3327400"/>
            <a:chOff x="1257300" y="2997200"/>
            <a:chExt cx="4229100" cy="3327400"/>
          </a:xfrm>
        </p:grpSpPr>
        <p:graphicFrame>
          <p:nvGraphicFramePr>
            <p:cNvPr id="8" name="Diagram 7"/>
            <p:cNvGraphicFramePr/>
            <p:nvPr/>
          </p:nvGraphicFramePr>
          <p:xfrm>
            <a:off x="1257300" y="29972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1" name="Diagram 10"/>
            <p:cNvGraphicFramePr/>
            <p:nvPr/>
          </p:nvGraphicFramePr>
          <p:xfrm>
            <a:off x="3581400" y="29972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000002607134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9144000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16E23"/>
                </a:solidFill>
                <a:latin typeface="+mj-lt"/>
              </a:rPr>
              <a:t>Increasing Consumer Awareness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2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latin typeface="+mj-lt"/>
                <a:cs typeface="Frutiger 65 Bold"/>
              </a:rPr>
              <a:t>True or False:</a:t>
            </a:r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45% of participants in a 2007 study indicated they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latin typeface="+mj-lt"/>
              </a:rPr>
              <a:t>were concerned about both the types and amounts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latin typeface="+mj-lt"/>
              </a:rPr>
              <a:t>of fat they consume.</a:t>
            </a:r>
            <a:endParaRPr lang="en-US" sz="24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solidFill>
                  <a:srgbClr val="FFFFFF"/>
                </a:solidFill>
                <a:latin typeface="+mj-lt"/>
              </a:rPr>
              <a:pPr>
                <a:defRPr/>
              </a:pPr>
              <a:t>16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457450" y="2362200"/>
            <a:ext cx="4229100" cy="3327400"/>
            <a:chOff x="1257300" y="2997200"/>
            <a:chExt cx="4229100" cy="3327400"/>
          </a:xfrm>
        </p:grpSpPr>
        <p:graphicFrame>
          <p:nvGraphicFramePr>
            <p:cNvPr id="8" name="Diagram 7"/>
            <p:cNvGraphicFramePr/>
            <p:nvPr/>
          </p:nvGraphicFramePr>
          <p:xfrm>
            <a:off x="1257300" y="29972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1" name="Diagram 10"/>
            <p:cNvGraphicFramePr/>
            <p:nvPr/>
          </p:nvGraphicFramePr>
          <p:xfrm>
            <a:off x="3581400" y="29972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kcflp1\library\PUBLIC\hansona\Use this one-1.jpg"/>
          <p:cNvPicPr>
            <a:picLocks noChangeAspect="1" noChangeArrowheads="1"/>
          </p:cNvPicPr>
          <p:nvPr/>
        </p:nvPicPr>
        <p:blipFill>
          <a:blip r:embed="rId3" cstate="print"/>
          <a:srcRect l="22030" b="9727"/>
          <a:stretch>
            <a:fillRect/>
          </a:stretch>
        </p:blipFill>
        <p:spPr bwMode="auto">
          <a:xfrm>
            <a:off x="0" y="493652"/>
            <a:ext cx="3657600" cy="6364348"/>
          </a:xfrm>
          <a:prstGeom prst="rect">
            <a:avLst/>
          </a:prstGeom>
          <a:noFill/>
        </p:spPr>
      </p:pic>
      <p:sp>
        <p:nvSpPr>
          <p:cNvPr id="19" name="Content Placeholder 1"/>
          <p:cNvSpPr txBox="1">
            <a:spLocks/>
          </p:cNvSpPr>
          <p:nvPr/>
        </p:nvSpPr>
        <p:spPr>
          <a:xfrm>
            <a:off x="457200" y="457200"/>
            <a:ext cx="8229600" cy="2328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dirty="0" smtClean="0">
                <a:solidFill>
                  <a:srgbClr val="839F33"/>
                </a:solidFill>
                <a:latin typeface="+mj-lt"/>
                <a:cs typeface="Frutiger 65 Bold"/>
              </a:rPr>
              <a:t>Passed and Pending Legislation on Oil Use in Food Service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839F33"/>
              </a:solidFill>
              <a:effectLst/>
              <a:uLnTx/>
              <a:uFillTx/>
              <a:latin typeface="+mj-lt"/>
              <a:ea typeface="+mn-ea"/>
              <a:cs typeface="Frutiger 45 Ligh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grayscl/>
          </a:blip>
          <a:srcRect b="454"/>
          <a:stretch>
            <a:fillRect/>
          </a:stretch>
        </p:blipFill>
        <p:spPr>
          <a:xfrm>
            <a:off x="2438400" y="1155700"/>
            <a:ext cx="6477000" cy="4038600"/>
          </a:xfrm>
          <a:prstGeom prst="rect">
            <a:avLst/>
          </a:prstGeom>
        </p:spPr>
      </p:pic>
      <p:sp>
        <p:nvSpPr>
          <p:cNvPr id="22" name="5-Point Star 21"/>
          <p:cNvSpPr/>
          <p:nvPr/>
        </p:nvSpPr>
        <p:spPr>
          <a:xfrm>
            <a:off x="2514600" y="2971800"/>
            <a:ext cx="304800" cy="304800"/>
          </a:xfrm>
          <a:prstGeom prst="star5">
            <a:avLst/>
          </a:prstGeom>
          <a:solidFill>
            <a:srgbClr val="839F33"/>
          </a:solidFill>
          <a:ln>
            <a:solidFill>
              <a:srgbClr val="839F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71800" y="1326522"/>
            <a:ext cx="152400" cy="152400"/>
          </a:xfrm>
          <a:prstGeom prst="ellipse">
            <a:avLst/>
          </a:prstGeom>
          <a:solidFill>
            <a:srgbClr val="E16E2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53400" y="2240922"/>
            <a:ext cx="152400" cy="152400"/>
          </a:xfrm>
          <a:prstGeom prst="ellipse">
            <a:avLst/>
          </a:prstGeom>
          <a:solidFill>
            <a:srgbClr val="E16E2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01000" y="2774322"/>
            <a:ext cx="152400" cy="152400"/>
          </a:xfrm>
          <a:prstGeom prst="ellipse">
            <a:avLst/>
          </a:prstGeom>
          <a:solidFill>
            <a:srgbClr val="E16E2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34400" y="2088522"/>
            <a:ext cx="152400" cy="152400"/>
          </a:xfrm>
          <a:prstGeom prst="ellipse">
            <a:avLst/>
          </a:prstGeom>
          <a:solidFill>
            <a:srgbClr val="E16E2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458200" y="2164722"/>
            <a:ext cx="152400" cy="152400"/>
          </a:xfrm>
          <a:prstGeom prst="ellipse">
            <a:avLst/>
          </a:prstGeom>
          <a:solidFill>
            <a:srgbClr val="E16E2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907866" y="2774322"/>
            <a:ext cx="152400" cy="152400"/>
          </a:xfrm>
          <a:prstGeom prst="ellipse">
            <a:avLst/>
          </a:prstGeom>
          <a:solidFill>
            <a:srgbClr val="E16E2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331201" y="2418723"/>
            <a:ext cx="152400" cy="152400"/>
          </a:xfrm>
          <a:prstGeom prst="ellipse">
            <a:avLst/>
          </a:prstGeom>
          <a:solidFill>
            <a:srgbClr val="E16E2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229600" y="2393322"/>
            <a:ext cx="152400" cy="152400"/>
          </a:xfrm>
          <a:prstGeom prst="ellipse">
            <a:avLst/>
          </a:prstGeom>
          <a:solidFill>
            <a:srgbClr val="E16E2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077200" y="2545722"/>
            <a:ext cx="152400" cy="152400"/>
          </a:xfrm>
          <a:prstGeom prst="ellipse">
            <a:avLst/>
          </a:prstGeom>
          <a:solidFill>
            <a:srgbClr val="E16E2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305800" y="2317122"/>
            <a:ext cx="152400" cy="152400"/>
          </a:xfrm>
          <a:prstGeom prst="ellipse">
            <a:avLst/>
          </a:prstGeom>
          <a:solidFill>
            <a:srgbClr val="E16E2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449733" y="2376388"/>
            <a:ext cx="152400" cy="152400"/>
          </a:xfrm>
          <a:prstGeom prst="ellipse">
            <a:avLst/>
          </a:prstGeom>
          <a:solidFill>
            <a:srgbClr val="E16E2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127993" y="2156246"/>
            <a:ext cx="152400" cy="152400"/>
          </a:xfrm>
          <a:prstGeom prst="ellipse">
            <a:avLst/>
          </a:prstGeom>
          <a:solidFill>
            <a:srgbClr val="E16E2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98180" y="5486400"/>
            <a:ext cx="1669420" cy="923330"/>
            <a:chOff x="5798180" y="5486400"/>
            <a:chExt cx="1669420" cy="923330"/>
          </a:xfrm>
        </p:grpSpPr>
        <p:sp>
          <p:nvSpPr>
            <p:cNvPr id="36" name="Oval 35"/>
            <p:cNvSpPr/>
            <p:nvPr/>
          </p:nvSpPr>
          <p:spPr>
            <a:xfrm>
              <a:off x="5909738" y="5604935"/>
              <a:ext cx="152400" cy="152400"/>
            </a:xfrm>
            <a:prstGeom prst="ellipse">
              <a:avLst/>
            </a:prstGeom>
            <a:solidFill>
              <a:srgbClr val="E16E23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5798180" y="6052178"/>
              <a:ext cx="335922" cy="335922"/>
            </a:xfrm>
            <a:prstGeom prst="star5">
              <a:avLst/>
            </a:prstGeom>
            <a:solidFill>
              <a:srgbClr val="839F33"/>
            </a:solidFill>
            <a:ln>
              <a:solidFill>
                <a:srgbClr val="839F3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96000" y="5486400"/>
              <a:ext cx="137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Frutiger 45 Light"/>
                </a:rPr>
                <a:t>Local ban</a:t>
              </a:r>
            </a:p>
            <a:p>
              <a:endPara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rutiger 45 Light"/>
              </a:endParaRPr>
            </a:p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Frutiger 45 Light"/>
                </a:rPr>
                <a:t>State ban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rutiger 45 Light"/>
              </a:endParaRPr>
            </a:p>
          </p:txBody>
        </p:sp>
      </p:grpSp>
      <p:sp>
        <p:nvSpPr>
          <p:cNvPr id="4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latin typeface="+mj-lt"/>
              </a:rPr>
              <a:pPr>
                <a:defRPr/>
              </a:pPr>
              <a:t>17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1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kcflp1\library\PUBLIC\hansona\Use this one-1.jpg"/>
          <p:cNvPicPr>
            <a:picLocks noChangeAspect="1" noChangeArrowheads="1"/>
          </p:cNvPicPr>
          <p:nvPr/>
        </p:nvPicPr>
        <p:blipFill>
          <a:blip r:embed="rId3" cstate="print"/>
          <a:srcRect l="22030" b="9727"/>
          <a:stretch>
            <a:fillRect/>
          </a:stretch>
        </p:blipFill>
        <p:spPr bwMode="auto">
          <a:xfrm>
            <a:off x="0" y="493652"/>
            <a:ext cx="3657600" cy="636434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39F33"/>
                </a:solidFill>
                <a:latin typeface="+mj-lt"/>
              </a:rPr>
              <a:t>Chains Voluntarily </a:t>
            </a:r>
            <a:br>
              <a:rPr lang="en-US" b="1" dirty="0" smtClean="0">
                <a:solidFill>
                  <a:srgbClr val="839F33"/>
                </a:solidFill>
                <a:latin typeface="+mj-lt"/>
              </a:rPr>
            </a:br>
            <a:r>
              <a:rPr lang="en-US" b="1" dirty="0" smtClean="0">
                <a:solidFill>
                  <a:srgbClr val="839F33"/>
                </a:solidFill>
                <a:latin typeface="+mj-lt"/>
              </a:rPr>
              <a:t>Transitioning</a:t>
            </a:r>
            <a:endParaRPr lang="en-US" b="1" dirty="0">
              <a:solidFill>
                <a:srgbClr val="839F33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latin typeface="+mj-lt"/>
              </a:rPr>
              <a:pPr>
                <a:defRPr/>
              </a:pPr>
              <a:t>18</a:t>
            </a:fld>
            <a:endParaRPr lang="en-US">
              <a:latin typeface="+mj-lt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2298164" y="1447800"/>
          <a:ext cx="6845836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2438400" y="1828800"/>
          <a:ext cx="69723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1524000" y="228600"/>
          <a:ext cx="9271567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6" grpId="0">
        <p:bldAsOne/>
      </p:bldGraphic>
      <p:bldGraphic spid="6" grpId="1">
        <p:bldAsOne/>
      </p:bldGraphic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03370293Medium.jpg"/>
          <p:cNvPicPr>
            <a:picLocks noChangeAspect="1"/>
          </p:cNvPicPr>
          <p:nvPr/>
        </p:nvPicPr>
        <p:blipFill>
          <a:blip r:embed="rId2" cstate="print"/>
          <a:srcRect r="31667"/>
          <a:stretch>
            <a:fillRect/>
          </a:stretch>
        </p:blipFill>
        <p:spPr>
          <a:xfrm>
            <a:off x="2895600" y="0"/>
            <a:ext cx="6248400" cy="6858000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60198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839F33"/>
                </a:solidFill>
                <a:latin typeface="+mj-lt"/>
              </a:rPr>
              <a:t>Oil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19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1905000"/>
          <a:ext cx="2438400" cy="4114799"/>
        </p:xfrm>
        <a:graphic>
          <a:graphicData uri="http://schemas.openxmlformats.org/drawingml/2006/table">
            <a:tbl>
              <a:tblPr/>
              <a:tblGrid>
                <a:gridCol w="2438400"/>
              </a:tblGrid>
              <a:tr h="46039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Frutiger 65 Bold"/>
                        </a:rPr>
                        <a:t>Type</a:t>
                      </a:r>
                      <a:r>
                        <a:rPr lang="en-US" sz="2000" b="0" i="0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Frutiger 65 Bold"/>
                        </a:rPr>
                        <a:t> of Oil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Frutiger 65 Bold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6E23"/>
                    </a:solidFill>
                  </a:tcPr>
                </a:tc>
              </a:tr>
              <a:tr h="46039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latin typeface="+mj-lt"/>
                          <a:ea typeface="Calibri"/>
                          <a:cs typeface="Frutiger 45 Light"/>
                        </a:rPr>
                        <a:t>Canola oil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>
                        <a:alpha val="40000"/>
                      </a:srgbClr>
                    </a:solidFill>
                  </a:tcPr>
                </a:tc>
              </a:tr>
              <a:tr h="46039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latin typeface="+mj-lt"/>
                          <a:ea typeface="Calibri"/>
                          <a:cs typeface="Frutiger 45 Light"/>
                        </a:rPr>
                        <a:t>Corn oil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>
                        <a:alpha val="70000"/>
                      </a:srgbClr>
                    </a:solidFill>
                  </a:tcPr>
                </a:tc>
              </a:tr>
              <a:tr h="46039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latin typeface="+mj-lt"/>
                          <a:ea typeface="Calibri"/>
                          <a:cs typeface="Frutiger 45 Light"/>
                        </a:rPr>
                        <a:t>Cottonseed oil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>
                        <a:alpha val="40000"/>
                      </a:srgbClr>
                    </a:solidFill>
                  </a:tcPr>
                </a:tc>
              </a:tr>
              <a:tr h="46039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latin typeface="+mj-lt"/>
                          <a:ea typeface="Calibri"/>
                          <a:cs typeface="Frutiger 45 Light"/>
                        </a:rPr>
                        <a:t>Olive oil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>
                        <a:alpha val="70000"/>
                      </a:srgbClr>
                    </a:solidFill>
                  </a:tcPr>
                </a:tc>
              </a:tr>
              <a:tr h="43162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latin typeface="+mj-lt"/>
                          <a:ea typeface="Calibri"/>
                          <a:cs typeface="Frutiger 45 Light"/>
                        </a:rPr>
                        <a:t>Palm oil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>
                        <a:alpha val="40000"/>
                      </a:srgbClr>
                    </a:solidFill>
                  </a:tcPr>
                </a:tc>
              </a:tr>
              <a:tr h="46039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latin typeface="+mj-lt"/>
                          <a:ea typeface="Calibri"/>
                          <a:cs typeface="Frutiger 45 Light"/>
                        </a:rPr>
                        <a:t>Peanut oil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>
                        <a:alpha val="70000"/>
                      </a:srgbClr>
                    </a:solidFill>
                  </a:tcPr>
                </a:tc>
              </a:tr>
              <a:tr h="46039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latin typeface="+mj-lt"/>
                          <a:ea typeface="Calibri"/>
                          <a:cs typeface="Frutiger 45 Light"/>
                        </a:rPr>
                        <a:t>Soybean oil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>
                        <a:alpha val="40000"/>
                      </a:srgbClr>
                    </a:solidFill>
                  </a:tcPr>
                </a:tc>
              </a:tr>
              <a:tr h="46039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latin typeface="+mj-lt"/>
                          <a:ea typeface="Calibri"/>
                          <a:cs typeface="Frutiger 45 Light"/>
                        </a:rPr>
                        <a:t>Sunflower oil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62300" y="1905000"/>
          <a:ext cx="3086100" cy="4114799"/>
        </p:xfrm>
        <a:graphic>
          <a:graphicData uri="http://schemas.openxmlformats.org/drawingml/2006/table">
            <a:tbl>
              <a:tblPr/>
              <a:tblGrid>
                <a:gridCol w="3086100"/>
              </a:tblGrid>
              <a:tr h="46039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2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Frutiger 65 Bold"/>
                        </a:rPr>
                        <a:t>Source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6E23"/>
                    </a:solidFill>
                  </a:tcPr>
                </a:tc>
              </a:tr>
              <a:tr h="46039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 smtClean="0">
                          <a:latin typeface="+mj-lt"/>
                          <a:ea typeface="Calibri"/>
                          <a:cs typeface="Frutiger 45 Light"/>
                        </a:rPr>
                        <a:t>Canola </a:t>
                      </a:r>
                      <a:r>
                        <a:rPr lang="en-US" sz="2000" b="0" i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Calibri"/>
                          <a:cs typeface="Frutiger 45 Light"/>
                        </a:rPr>
                        <a:t>plant</a:t>
                      </a:r>
                      <a:r>
                        <a:rPr lang="en-US" sz="2000" b="0" i="0" dirty="0" smtClean="0">
                          <a:latin typeface="+mj-lt"/>
                          <a:ea typeface="Calibri"/>
                          <a:cs typeface="Frutiger 45 Light"/>
                        </a:rPr>
                        <a:t> </a:t>
                      </a:r>
                      <a:r>
                        <a:rPr lang="en-US" sz="2000" b="0" i="0" dirty="0">
                          <a:latin typeface="+mj-lt"/>
                          <a:ea typeface="Calibri"/>
                          <a:cs typeface="Frutiger 45 Light"/>
                        </a:rPr>
                        <a:t>(seed)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>
                        <a:alpha val="40000"/>
                      </a:srgbClr>
                    </a:solidFill>
                  </a:tcPr>
                </a:tc>
              </a:tr>
              <a:tr h="46039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latin typeface="+mj-lt"/>
                          <a:ea typeface="Calibri"/>
                          <a:cs typeface="Frutiger 45 Light"/>
                        </a:rPr>
                        <a:t>Germ of corn  (seed)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>
                        <a:alpha val="70000"/>
                      </a:srgbClr>
                    </a:solidFill>
                  </a:tcPr>
                </a:tc>
              </a:tr>
              <a:tr h="46039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latin typeface="+mj-lt"/>
                          <a:ea typeface="Calibri"/>
                          <a:cs typeface="Frutiger 45 Light"/>
                        </a:rPr>
                        <a:t>Cotton plant (seed)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>
                        <a:alpha val="40000"/>
                      </a:srgbClr>
                    </a:solidFill>
                  </a:tcPr>
                </a:tc>
              </a:tr>
              <a:tr h="46039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latin typeface="+mj-lt"/>
                          <a:ea typeface="Calibri"/>
                          <a:cs typeface="Frutiger 45 Light"/>
                        </a:rPr>
                        <a:t>Olive tree (fruit)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>
                        <a:alpha val="70000"/>
                      </a:srgbClr>
                    </a:solidFill>
                  </a:tcPr>
                </a:tc>
              </a:tr>
              <a:tr h="43162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latin typeface="+mj-lt"/>
                          <a:ea typeface="Calibri"/>
                          <a:cs typeface="Frutiger 45 Light"/>
                        </a:rPr>
                        <a:t>Palm plant (fruit and seed)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>
                        <a:alpha val="40000"/>
                      </a:srgbClr>
                    </a:solidFill>
                  </a:tcPr>
                </a:tc>
              </a:tr>
              <a:tr h="46039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latin typeface="+mj-lt"/>
                          <a:ea typeface="Calibri"/>
                          <a:cs typeface="Frutiger 45 Light"/>
                        </a:rPr>
                        <a:t>Peanut plant (fruit)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>
                        <a:alpha val="70000"/>
                      </a:srgbClr>
                    </a:solidFill>
                  </a:tcPr>
                </a:tc>
              </a:tr>
              <a:tr h="46039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latin typeface="+mj-lt"/>
                          <a:ea typeface="Calibri"/>
                          <a:cs typeface="Frutiger 45 Light"/>
                        </a:rPr>
                        <a:t>Soybean plant (bean)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>
                        <a:alpha val="40000"/>
                      </a:srgbClr>
                    </a:solidFill>
                  </a:tcPr>
                </a:tc>
              </a:tr>
              <a:tr h="46039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latin typeface="+mj-lt"/>
                          <a:ea typeface="Calibri"/>
                          <a:cs typeface="Frutiger 45 Light"/>
                        </a:rPr>
                        <a:t>Sunflower plant (seed)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2607134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9144000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39F33"/>
                </a:solidFill>
                <a:latin typeface="+mj-lt"/>
              </a:rPr>
              <a:t>Course Objectives</a:t>
            </a:r>
            <a:endParaRPr lang="en-US" b="1" dirty="0">
              <a:solidFill>
                <a:srgbClr val="839F33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Provide basic information on how to purchase and handle cooking oils</a:t>
            </a:r>
          </a:p>
          <a:p>
            <a:r>
              <a:rPr lang="en-US" dirty="0" smtClean="0">
                <a:latin typeface="+mj-lt"/>
              </a:rPr>
              <a:t>Guide you in selecting cooking oils for optimum performance, health benefit, taste and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2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_000003370293Medium.jpg"/>
          <p:cNvPicPr>
            <a:picLocks noChangeAspect="1"/>
          </p:cNvPicPr>
          <p:nvPr/>
        </p:nvPicPr>
        <p:blipFill>
          <a:blip r:embed="rId2" cstate="print"/>
          <a:srcRect r="31667"/>
          <a:stretch>
            <a:fillRect/>
          </a:stretch>
        </p:blipFill>
        <p:spPr>
          <a:xfrm>
            <a:off x="2895600" y="0"/>
            <a:ext cx="62484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839F33"/>
                </a:solidFill>
                <a:latin typeface="+mj-lt"/>
              </a:rPr>
              <a:t>Trans fat</a:t>
            </a:r>
            <a:endParaRPr lang="en-US" b="1" dirty="0">
              <a:solidFill>
                <a:srgbClr val="839F33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05000"/>
            <a:ext cx="7696200" cy="5181600"/>
          </a:xfrm>
        </p:spPr>
        <p:txBody>
          <a:bodyPr numCol="2" spcCol="457200">
            <a:normAutofit/>
          </a:bodyPr>
          <a:lstStyle/>
          <a:p>
            <a:r>
              <a:rPr lang="en-US" sz="2200" dirty="0" smtClean="0">
                <a:latin typeface="+mj-lt"/>
              </a:rPr>
              <a:t>Byproduct of the hydrogenation process that increases vegetable oil </a:t>
            </a:r>
            <a:r>
              <a:rPr lang="en-US" sz="2200" b="1" dirty="0" smtClean="0">
                <a:solidFill>
                  <a:srgbClr val="E16E23"/>
                </a:solidFill>
                <a:latin typeface="+mj-lt"/>
              </a:rPr>
              <a:t>stability and shelf life</a:t>
            </a:r>
          </a:p>
          <a:p>
            <a:r>
              <a:rPr lang="en-US" sz="2200" dirty="0" smtClean="0">
                <a:latin typeface="+mj-lt"/>
              </a:rPr>
              <a:t>Turns liquid oils into a form that is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200" b="1" dirty="0" smtClean="0">
                <a:solidFill>
                  <a:srgbClr val="E16E23"/>
                </a:solidFill>
                <a:latin typeface="+mj-lt"/>
              </a:rPr>
              <a:t>solid at room temperature</a:t>
            </a:r>
          </a:p>
          <a:p>
            <a:r>
              <a:rPr lang="en-US" sz="2200" dirty="0" smtClean="0">
                <a:latin typeface="+mj-lt"/>
              </a:rPr>
              <a:t>Easy to produce, </a:t>
            </a:r>
            <a:r>
              <a:rPr lang="en-US" sz="2200" b="1" dirty="0" smtClean="0">
                <a:solidFill>
                  <a:srgbClr val="E16E23"/>
                </a:solidFill>
                <a:latin typeface="+mj-lt"/>
              </a:rPr>
              <a:t>lasts a long time</a:t>
            </a:r>
            <a:r>
              <a:rPr lang="en-US" sz="2200" dirty="0" smtClean="0">
                <a:latin typeface="+mj-lt"/>
              </a:rPr>
              <a:t>, imparts some taste and texture, and can be used many times in fryers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solidFill>
                  <a:srgbClr val="FFFFFF"/>
                </a:solidFill>
                <a:latin typeface="+mj-lt"/>
              </a:rPr>
              <a:pPr>
                <a:defRPr/>
              </a:pPr>
              <a:t>20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886200" y="1905000"/>
            <a:ext cx="7543800" cy="5181600"/>
          </a:xfrm>
          <a:prstGeom prst="rect">
            <a:avLst/>
          </a:prstGeom>
        </p:spPr>
        <p:txBody>
          <a:bodyPr vert="horz" lIns="91440" tIns="45720" rIns="91440" bIns="45720" numCol="2" spcCol="45720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6E23"/>
              </a:buClr>
              <a:buSzTx/>
              <a:buFont typeface="Courier New"/>
              <a:buChar char="o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16E23"/>
                </a:solidFill>
                <a:effectLst/>
                <a:uLnTx/>
                <a:uFillTx/>
                <a:latin typeface="+mj-lt"/>
                <a:ea typeface="+mn-ea"/>
                <a:cs typeface="Frutiger 45 Light"/>
              </a:rPr>
              <a:t>Raises the level 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16E23"/>
                </a:solidFill>
                <a:effectLst/>
                <a:uLnTx/>
                <a:uFillTx/>
                <a:latin typeface="+mj-lt"/>
                <a:ea typeface="+mn-ea"/>
                <a:cs typeface="Frutiger 45 Light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16E23"/>
                </a:solidFill>
                <a:effectLst/>
                <a:uLnTx/>
                <a:uFillTx/>
                <a:latin typeface="+mj-lt"/>
                <a:ea typeface="+mn-ea"/>
                <a:cs typeface="Frutiger 45 Light"/>
              </a:rPr>
              <a:t>of LDL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Frutiger 45 Light"/>
              </a:rPr>
              <a:t>(commonly referred to as “bad” cholesterol) while lowering the level of </a:t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Frutiger 45 Light"/>
              </a:rPr>
            </a:b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Frutiger 45 Light"/>
              </a:rPr>
              <a:t>HDL (known as </a:t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Frutiger 45 Light"/>
              </a:rPr>
            </a:b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Frutiger 45 Light"/>
              </a:rPr>
              <a:t>“good” cholesterol)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6E23"/>
              </a:buClr>
              <a:buSzTx/>
              <a:buFont typeface="Courier New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Frutiger 45 Light"/>
              </a:rPr>
              <a:t>One study estimates that between 30,000 and 100,000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16E23"/>
                </a:solidFill>
                <a:effectLst/>
                <a:uLnTx/>
                <a:uFillTx/>
                <a:latin typeface="+mj-lt"/>
                <a:ea typeface="+mn-ea"/>
                <a:cs typeface="Frutiger 45 Light"/>
              </a:rPr>
              <a:t>cardiac deaths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Frutiger 45 Light"/>
              </a:rPr>
              <a:t>occur per year in the United States due to consumption of trans fats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Frutiger 45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_000002431625Large.jpg"/>
          <p:cNvPicPr>
            <a:picLocks noChangeAspect="1"/>
          </p:cNvPicPr>
          <p:nvPr/>
        </p:nvPicPr>
        <p:blipFill>
          <a:blip r:embed="rId2" cstate="print"/>
          <a:srcRect r="35000"/>
          <a:stretch>
            <a:fillRect/>
          </a:stretch>
        </p:blipFill>
        <p:spPr>
          <a:xfrm flipH="1">
            <a:off x="-533400" y="917575"/>
            <a:ext cx="5943600" cy="609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2800" y="274638"/>
            <a:ext cx="52578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839F33"/>
                </a:solidFill>
                <a:latin typeface="+mj-lt"/>
              </a:rPr>
              <a:t>Saturated Fat</a:t>
            </a:r>
            <a:endParaRPr lang="en-US" b="1" dirty="0">
              <a:solidFill>
                <a:srgbClr val="839F33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800" y="1447800"/>
            <a:ext cx="5486400" cy="4876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E16E23"/>
                </a:solidFill>
                <a:latin typeface="+mj-lt"/>
              </a:rPr>
              <a:t>Occurs naturally </a:t>
            </a:r>
            <a:r>
              <a:rPr lang="en-US" sz="2400" dirty="0" smtClean="0">
                <a:latin typeface="+mj-lt"/>
              </a:rPr>
              <a:t>in foods derived from animals, such as meat and dairy products</a:t>
            </a:r>
          </a:p>
          <a:p>
            <a:r>
              <a:rPr lang="en-US" sz="2400" dirty="0" smtClean="0">
                <a:latin typeface="+mj-lt"/>
              </a:rPr>
              <a:t>Some plant foods, such as </a:t>
            </a:r>
            <a:r>
              <a:rPr lang="en-US" sz="2400" b="1" dirty="0" smtClean="0">
                <a:solidFill>
                  <a:srgbClr val="E16E23"/>
                </a:solidFill>
                <a:latin typeface="+mj-lt"/>
              </a:rPr>
              <a:t>palm oil and coconut oil</a:t>
            </a:r>
            <a:r>
              <a:rPr lang="en-US" sz="2400" dirty="0" smtClean="0">
                <a:latin typeface="+mj-lt"/>
              </a:rPr>
              <a:t> also contain saturated fats</a:t>
            </a:r>
          </a:p>
          <a:p>
            <a:r>
              <a:rPr lang="en-US" sz="2400" dirty="0" smtClean="0">
                <a:latin typeface="+mj-lt"/>
              </a:rPr>
              <a:t>Considered a main dietary factor contributing to risk of cardiovascular disease, </a:t>
            </a:r>
            <a:r>
              <a:rPr lang="en-US" sz="2400" b="1" dirty="0" smtClean="0">
                <a:solidFill>
                  <a:srgbClr val="E16E23"/>
                </a:solidFill>
                <a:latin typeface="+mj-lt"/>
              </a:rPr>
              <a:t>stroke and cancer</a:t>
            </a:r>
          </a:p>
          <a:p>
            <a:r>
              <a:rPr lang="en-US" sz="2400" dirty="0" smtClean="0">
                <a:latin typeface="+mj-lt"/>
              </a:rPr>
              <a:t>Does not lower HDL (known as the “good” cholesterol); but it does </a:t>
            </a:r>
            <a:r>
              <a:rPr lang="en-US" sz="2400" b="1" dirty="0" smtClean="0">
                <a:solidFill>
                  <a:srgbClr val="E16E23"/>
                </a:solidFill>
                <a:latin typeface="+mj-lt"/>
              </a:rPr>
              <a:t>raise the level of LDL</a:t>
            </a:r>
            <a:r>
              <a:rPr lang="en-US" sz="2400" dirty="0" smtClean="0">
                <a:latin typeface="+mj-lt"/>
              </a:rPr>
              <a:t> (or “bad” cholesterol)</a:t>
            </a:r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latin typeface="+mj-lt"/>
              </a:rPr>
              <a:pPr>
                <a:defRPr/>
              </a:pPr>
              <a:t>21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_000002431625Large.jpg"/>
          <p:cNvPicPr>
            <a:picLocks noChangeAspect="1"/>
          </p:cNvPicPr>
          <p:nvPr/>
        </p:nvPicPr>
        <p:blipFill>
          <a:blip r:embed="rId2" cstate="print"/>
          <a:srcRect r="35833"/>
          <a:stretch>
            <a:fillRect/>
          </a:stretch>
        </p:blipFill>
        <p:spPr>
          <a:xfrm flipH="1">
            <a:off x="-457200" y="917575"/>
            <a:ext cx="5867400" cy="609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3340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839F33"/>
                </a:solidFill>
                <a:latin typeface="+mj-lt"/>
              </a:rPr>
              <a:t>Polyunsaturated Fats</a:t>
            </a:r>
            <a:endParaRPr lang="en-US" b="1" dirty="0">
              <a:solidFill>
                <a:srgbClr val="839F33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800" y="1524000"/>
            <a:ext cx="5715000" cy="4953000"/>
          </a:xfrm>
        </p:spPr>
        <p:txBody>
          <a:bodyPr numCol="1" spcCol="457200">
            <a:noAutofit/>
          </a:bodyPr>
          <a:lstStyle/>
          <a:p>
            <a:r>
              <a:rPr lang="en-US" sz="2200" dirty="0" smtClean="0">
                <a:latin typeface="+mj-lt"/>
              </a:rPr>
              <a:t>Omega-3 and omega-6 fatty acids are </a:t>
            </a:r>
            <a:r>
              <a:rPr lang="en-US" sz="2200" b="1" dirty="0" smtClean="0">
                <a:solidFill>
                  <a:srgbClr val="E16E23"/>
                </a:solidFill>
                <a:latin typeface="+mj-lt"/>
              </a:rPr>
              <a:t>essential fats</a:t>
            </a:r>
            <a:r>
              <a:rPr lang="en-US" sz="2200" dirty="0" smtClean="0">
                <a:latin typeface="+mj-lt"/>
              </a:rPr>
              <a:t>, but can’t be produced by the human body</a:t>
            </a:r>
          </a:p>
          <a:p>
            <a:r>
              <a:rPr lang="en-US" sz="2200" dirty="0" smtClean="0">
                <a:latin typeface="+mj-lt"/>
              </a:rPr>
              <a:t>Omega-3s are obtained from </a:t>
            </a:r>
            <a:r>
              <a:rPr lang="en-US" sz="2200" b="1" dirty="0" smtClean="0">
                <a:solidFill>
                  <a:srgbClr val="E16E23"/>
                </a:solidFill>
                <a:latin typeface="+mj-lt"/>
              </a:rPr>
              <a:t>fish and nuts</a:t>
            </a:r>
          </a:p>
          <a:p>
            <a:r>
              <a:rPr lang="en-US" sz="2200" dirty="0" smtClean="0">
                <a:latin typeface="+mj-lt"/>
              </a:rPr>
              <a:t>Omega-6s are found in </a:t>
            </a:r>
            <a:r>
              <a:rPr lang="en-US" sz="2200" b="1" dirty="0" smtClean="0">
                <a:solidFill>
                  <a:srgbClr val="E16E23"/>
                </a:solidFill>
                <a:latin typeface="+mj-lt"/>
              </a:rPr>
              <a:t>meat, poultry and eggs</a:t>
            </a:r>
          </a:p>
          <a:p>
            <a:r>
              <a:rPr lang="en-US" sz="2200" dirty="0" smtClean="0">
                <a:latin typeface="+mj-lt"/>
              </a:rPr>
              <a:t>Both fatty acids are also contained in plant-based oils, such as </a:t>
            </a:r>
            <a:r>
              <a:rPr lang="en-US" sz="2200" b="1" dirty="0" smtClean="0">
                <a:solidFill>
                  <a:srgbClr val="E16E23"/>
                </a:solidFill>
                <a:latin typeface="+mj-lt"/>
              </a:rPr>
              <a:t>canola or sunflower </a:t>
            </a:r>
          </a:p>
          <a:p>
            <a:r>
              <a:rPr lang="en-US" sz="2200" dirty="0" smtClean="0">
                <a:latin typeface="+mj-lt"/>
              </a:rPr>
              <a:t>Healthy diets should include </a:t>
            </a:r>
            <a:r>
              <a:rPr lang="en-US" sz="2200" b="1" dirty="0" smtClean="0">
                <a:solidFill>
                  <a:srgbClr val="E16E23"/>
                </a:solidFill>
                <a:latin typeface="+mj-lt"/>
              </a:rPr>
              <a:t>2-4 times more omega-6 fatty acids </a:t>
            </a:r>
            <a:r>
              <a:rPr lang="en-US" sz="2200" dirty="0" smtClean="0">
                <a:latin typeface="+mj-lt"/>
              </a:rPr>
              <a:t>than omega-3 fatty acids</a:t>
            </a:r>
          </a:p>
          <a:p>
            <a:r>
              <a:rPr lang="en-US" sz="2200" dirty="0" smtClean="0">
                <a:latin typeface="+mj-lt"/>
              </a:rPr>
              <a:t>Typical North American diet may contain </a:t>
            </a:r>
            <a:br>
              <a:rPr lang="en-US" sz="2200" dirty="0" smtClean="0">
                <a:latin typeface="+mj-lt"/>
              </a:rPr>
            </a:br>
            <a:r>
              <a:rPr lang="en-US" sz="2200" b="1" dirty="0" smtClean="0">
                <a:solidFill>
                  <a:srgbClr val="E16E23"/>
                </a:solidFill>
                <a:latin typeface="+mj-lt"/>
              </a:rPr>
              <a:t>11-30 times more omega-6 fatty acids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latin typeface="+mj-lt"/>
              </a:rPr>
              <a:pPr>
                <a:defRPr/>
              </a:pPr>
              <a:t>22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_000002431625Large.jpg"/>
          <p:cNvPicPr>
            <a:picLocks noChangeAspect="1"/>
          </p:cNvPicPr>
          <p:nvPr/>
        </p:nvPicPr>
        <p:blipFill>
          <a:blip r:embed="rId2" cstate="print"/>
          <a:srcRect r="36667"/>
          <a:stretch>
            <a:fillRect/>
          </a:stretch>
        </p:blipFill>
        <p:spPr>
          <a:xfrm flipH="1">
            <a:off x="-381000" y="917575"/>
            <a:ext cx="5791200" cy="609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0" y="274638"/>
            <a:ext cx="5410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839F33"/>
                </a:solidFill>
                <a:latin typeface="+mj-lt"/>
              </a:rPr>
              <a:t>Monounsaturated Fat</a:t>
            </a:r>
            <a:endParaRPr lang="en-US" b="1" dirty="0">
              <a:solidFill>
                <a:srgbClr val="839F33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0" y="1600200"/>
            <a:ext cx="56388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+mj-lt"/>
              </a:rPr>
              <a:t>Also known as oleic acids or </a:t>
            </a:r>
            <a:r>
              <a:rPr lang="en-US" sz="2800" b="1" dirty="0" smtClean="0">
                <a:solidFill>
                  <a:srgbClr val="E16E23"/>
                </a:solidFill>
                <a:latin typeface="+mj-lt"/>
              </a:rPr>
              <a:t>Omega-9 fatty acids</a:t>
            </a:r>
          </a:p>
          <a:p>
            <a:r>
              <a:rPr lang="en-US" sz="2800" dirty="0" smtClean="0">
                <a:latin typeface="+mj-lt"/>
              </a:rPr>
              <a:t>Found in </a:t>
            </a:r>
            <a:r>
              <a:rPr lang="en-US" sz="2800" b="1" dirty="0" smtClean="0">
                <a:solidFill>
                  <a:srgbClr val="E16E23"/>
                </a:solidFill>
                <a:latin typeface="+mj-lt"/>
              </a:rPr>
              <a:t>canola, sunflower, </a:t>
            </a:r>
            <a:r>
              <a:rPr lang="en-US" sz="2800" dirty="0" smtClean="0">
                <a:latin typeface="+mj-lt"/>
              </a:rPr>
              <a:t>olive and nut oils</a:t>
            </a:r>
          </a:p>
          <a:p>
            <a:r>
              <a:rPr lang="en-US" sz="2800" dirty="0" smtClean="0">
                <a:latin typeface="+mj-lt"/>
              </a:rPr>
              <a:t>Helps </a:t>
            </a:r>
            <a:r>
              <a:rPr lang="en-US" sz="2800" b="1" dirty="0" smtClean="0">
                <a:solidFill>
                  <a:srgbClr val="E16E23"/>
                </a:solidFill>
                <a:latin typeface="+mj-lt"/>
              </a:rPr>
              <a:t>reduce risk </a:t>
            </a:r>
            <a:r>
              <a:rPr lang="en-US" sz="2800" dirty="0" smtClean="0">
                <a:latin typeface="+mj-lt"/>
              </a:rPr>
              <a:t>of cardiovascular disease and stroke</a:t>
            </a:r>
          </a:p>
          <a:p>
            <a:r>
              <a:rPr lang="en-US" sz="2800" b="1" dirty="0" smtClean="0">
                <a:solidFill>
                  <a:srgbClr val="E16E23"/>
                </a:solidFill>
                <a:latin typeface="+mj-lt"/>
              </a:rPr>
              <a:t>Increases HDL </a:t>
            </a:r>
            <a:r>
              <a:rPr lang="en-US" sz="2800" dirty="0" smtClean="0">
                <a:latin typeface="+mj-lt"/>
              </a:rPr>
              <a:t>(“good”) cholesterol and decreases LDL (“bad”) cholesterol</a:t>
            </a:r>
          </a:p>
          <a:p>
            <a:r>
              <a:rPr lang="en-US" sz="2800" dirty="0" smtClean="0">
                <a:latin typeface="+mj-lt"/>
              </a:rPr>
              <a:t>Helps </a:t>
            </a:r>
            <a:r>
              <a:rPr lang="en-US" sz="2800" b="1" dirty="0" smtClean="0">
                <a:solidFill>
                  <a:srgbClr val="E16E23"/>
                </a:solidFill>
                <a:latin typeface="+mj-lt"/>
              </a:rPr>
              <a:t>eliminate plaque </a:t>
            </a:r>
            <a:r>
              <a:rPr lang="en-US" sz="2800" dirty="0" smtClean="0">
                <a:latin typeface="+mj-lt"/>
              </a:rPr>
              <a:t>buildup in arteries</a:t>
            </a:r>
            <a:endParaRPr lang="en-US" sz="28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latin typeface="+mj-lt"/>
              </a:rPr>
              <a:pPr>
                <a:defRPr/>
              </a:pPr>
              <a:t>23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kcflp1\library\PUBLIC\hansona\Use this one-2.jpg"/>
          <p:cNvPicPr>
            <a:picLocks noChangeAspect="1" noChangeArrowheads="1"/>
          </p:cNvPicPr>
          <p:nvPr/>
        </p:nvPicPr>
        <p:blipFill>
          <a:blip r:embed="rId2" cstate="print"/>
          <a:srcRect l="32374"/>
          <a:stretch>
            <a:fillRect/>
          </a:stretch>
        </p:blipFill>
        <p:spPr bwMode="auto">
          <a:xfrm flipH="1">
            <a:off x="2133600" y="-22226"/>
            <a:ext cx="7010400" cy="688022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41763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839F33"/>
                </a:solidFill>
                <a:latin typeface="+mj-lt"/>
              </a:rPr>
              <a:t>General Facts </a:t>
            </a:r>
            <a:br>
              <a:rPr lang="en-US" b="1" dirty="0" smtClean="0">
                <a:solidFill>
                  <a:srgbClr val="839F33"/>
                </a:solidFill>
                <a:latin typeface="+mj-lt"/>
              </a:rPr>
            </a:br>
            <a:r>
              <a:rPr lang="en-US" b="1" dirty="0" smtClean="0">
                <a:solidFill>
                  <a:srgbClr val="839F33"/>
                </a:solidFill>
                <a:latin typeface="+mj-lt"/>
              </a:rPr>
              <a:t>About Fats</a:t>
            </a:r>
            <a:endParaRPr lang="en-US" b="1" dirty="0">
              <a:solidFill>
                <a:srgbClr val="839F33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828800"/>
            <a:ext cx="6172200" cy="5638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All oils contain fats</a:t>
            </a:r>
          </a:p>
          <a:p>
            <a:r>
              <a:rPr lang="en-US" sz="2400" dirty="0" smtClean="0">
                <a:latin typeface="+mj-lt"/>
              </a:rPr>
              <a:t>Each tablespoon of oil has 14 grams of fat</a:t>
            </a:r>
          </a:p>
          <a:p>
            <a:r>
              <a:rPr lang="en-US" sz="2400" dirty="0" smtClean="0">
                <a:latin typeface="+mj-lt"/>
              </a:rPr>
              <a:t>All fats have same number of calories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per gram</a:t>
            </a:r>
          </a:p>
          <a:p>
            <a:r>
              <a:rPr lang="en-US" sz="2400" dirty="0" smtClean="0">
                <a:latin typeface="+mj-lt"/>
              </a:rPr>
              <a:t>ADA — adults need 20% to 35% of their energy to come from dietary fats</a:t>
            </a:r>
          </a:p>
          <a:p>
            <a:r>
              <a:rPr lang="en-US" sz="2400" dirty="0" smtClean="0">
                <a:latin typeface="+mj-lt"/>
              </a:rPr>
              <a:t>ADA </a:t>
            </a:r>
            <a:r>
              <a:rPr lang="en-US" sz="2400" b="1" dirty="0" smtClean="0">
                <a:solidFill>
                  <a:srgbClr val="E16E23"/>
                </a:solidFill>
                <a:latin typeface="+mj-lt"/>
              </a:rPr>
              <a:t>recommends using canola oil </a:t>
            </a:r>
            <a:r>
              <a:rPr lang="en-US" sz="2400" dirty="0" smtClean="0">
                <a:latin typeface="+mj-lt"/>
              </a:rPr>
              <a:t>in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food preparation to increase compliance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with dietary recommendations</a:t>
            </a:r>
          </a:p>
          <a:p>
            <a:r>
              <a:rPr lang="en-US" sz="2400" dirty="0" smtClean="0">
                <a:latin typeface="+mj-lt"/>
              </a:rPr>
              <a:t>In 2006, FDA issued a qualified health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claim on the ability of </a:t>
            </a:r>
            <a:r>
              <a:rPr lang="en-US" sz="2400" b="1" dirty="0" smtClean="0">
                <a:solidFill>
                  <a:srgbClr val="E16E23"/>
                </a:solidFill>
                <a:latin typeface="+mj-lt"/>
              </a:rPr>
              <a:t>canola oil to reduce </a:t>
            </a:r>
            <a:br>
              <a:rPr lang="en-US" sz="2400" b="1" dirty="0" smtClean="0">
                <a:solidFill>
                  <a:srgbClr val="E16E23"/>
                </a:solidFill>
                <a:latin typeface="+mj-lt"/>
              </a:rPr>
            </a:br>
            <a:r>
              <a:rPr lang="en-US" sz="2400" b="1" dirty="0" smtClean="0">
                <a:solidFill>
                  <a:srgbClr val="E16E23"/>
                </a:solidFill>
                <a:latin typeface="+mj-lt"/>
              </a:rPr>
              <a:t>the risk of heart disease</a:t>
            </a:r>
          </a:p>
          <a:p>
            <a:endParaRPr lang="en-US" sz="22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solidFill>
                  <a:srgbClr val="FFFFFF"/>
                </a:solidFill>
                <a:latin typeface="+mj-lt"/>
              </a:rPr>
              <a:pPr>
                <a:defRPr/>
              </a:pPr>
              <a:t>24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kcflp1\library\PUBLIC\hansona\Use this one-2.jpg"/>
          <p:cNvPicPr>
            <a:picLocks noChangeAspect="1" noChangeArrowheads="1"/>
          </p:cNvPicPr>
          <p:nvPr/>
        </p:nvPicPr>
        <p:blipFill>
          <a:blip r:embed="rId2" cstate="print"/>
          <a:srcRect l="32374"/>
          <a:stretch>
            <a:fillRect/>
          </a:stretch>
        </p:blipFill>
        <p:spPr bwMode="auto">
          <a:xfrm flipH="1">
            <a:off x="2133600" y="-22226"/>
            <a:ext cx="7010400" cy="688022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41763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839F33"/>
                </a:solidFill>
                <a:latin typeface="+mj-lt"/>
              </a:rPr>
              <a:t>Oils Comparison </a:t>
            </a:r>
            <a:br>
              <a:rPr lang="en-US" b="1" dirty="0" smtClean="0">
                <a:solidFill>
                  <a:srgbClr val="839F33"/>
                </a:solidFill>
                <a:latin typeface="+mj-lt"/>
              </a:rPr>
            </a:br>
            <a:r>
              <a:rPr lang="en-US" b="1" dirty="0" smtClean="0">
                <a:solidFill>
                  <a:srgbClr val="839F33"/>
                </a:solidFill>
                <a:latin typeface="+mj-lt"/>
              </a:rPr>
              <a:t>Health Snapshot</a:t>
            </a:r>
            <a:endParaRPr lang="en-US" b="1" dirty="0">
              <a:solidFill>
                <a:srgbClr val="839F33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solidFill>
                  <a:srgbClr val="FFFFFF"/>
                </a:solidFill>
                <a:latin typeface="+mj-lt"/>
              </a:rPr>
              <a:pPr>
                <a:defRPr/>
              </a:pPr>
              <a:t>25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04800" y="1981200"/>
          <a:ext cx="4953000" cy="3886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45920"/>
                <a:gridCol w="868680"/>
                <a:gridCol w="838200"/>
                <a:gridCol w="838200"/>
                <a:gridCol w="762000"/>
              </a:tblGrid>
              <a:tr h="751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Cooking Oils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Health [% fat]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Mono</a:t>
                      </a:r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Trans</a:t>
                      </a:r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Sat</a:t>
                      </a:r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Poly</a:t>
                      </a:r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Canola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61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32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Omega-9 Canola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72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Olive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75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Peanut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48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32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Ph Soy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42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16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18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26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Omega-9 Sunflower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86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kcflp1\library\PUBLIC\hansona\Use this one-2.jpg"/>
          <p:cNvPicPr>
            <a:picLocks noChangeAspect="1" noChangeArrowheads="1"/>
          </p:cNvPicPr>
          <p:nvPr/>
        </p:nvPicPr>
        <p:blipFill>
          <a:blip r:embed="rId2" cstate="print"/>
          <a:srcRect l="32374"/>
          <a:stretch>
            <a:fillRect/>
          </a:stretch>
        </p:blipFill>
        <p:spPr bwMode="auto">
          <a:xfrm flipH="1">
            <a:off x="2133600" y="-22226"/>
            <a:ext cx="7010400" cy="688022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solidFill>
                  <a:srgbClr val="FFFFFF"/>
                </a:solidFill>
                <a:latin typeface="+mj-lt"/>
              </a:rPr>
              <a:pPr>
                <a:defRPr/>
              </a:pPr>
              <a:t>26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Picture 2" descr="D:\My Documents\My Pictures\Microsoft Clip Organizer\j04226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791" r="3481"/>
          <a:stretch>
            <a:fillRect/>
          </a:stretch>
        </p:blipFill>
        <p:spPr bwMode="auto">
          <a:xfrm>
            <a:off x="457200" y="1371600"/>
            <a:ext cx="3833977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839F33"/>
                </a:solidFill>
                <a:latin typeface="+mj-lt"/>
              </a:rPr>
              <a:t>Consumer Taste Test</a:t>
            </a:r>
            <a:endParaRPr lang="en-US" b="1" dirty="0">
              <a:solidFill>
                <a:srgbClr val="839F33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81000" y="4267200"/>
            <a:ext cx="49530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6E23"/>
              </a:buClr>
              <a:buSzTx/>
              <a:buFont typeface="Courier New"/>
              <a:buChar char="o"/>
              <a:tabLst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rutiger 45 Light"/>
              </a:rPr>
              <a:t>Both adults and teenagers preferred French fries prepared 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rutiger 45 Light"/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rutiger 45 Light"/>
              </a:rPr>
              <a:t>in Omega-9 Canola oil to fries prepared in partially-hydrogenated soybean oil typically used 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rutiger 45 Light"/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rutiger 45 Light"/>
              </a:rPr>
              <a:t>in restaurants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Frutiger 45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kcflp1\library\PUBLIC\hansona\Use this one-2.jpg"/>
          <p:cNvPicPr>
            <a:picLocks noChangeAspect="1" noChangeArrowheads="1"/>
          </p:cNvPicPr>
          <p:nvPr/>
        </p:nvPicPr>
        <p:blipFill>
          <a:blip r:embed="rId2" cstate="print"/>
          <a:srcRect l="32374"/>
          <a:stretch>
            <a:fillRect/>
          </a:stretch>
        </p:blipFill>
        <p:spPr bwMode="auto">
          <a:xfrm flipH="1">
            <a:off x="2133600" y="-22226"/>
            <a:ext cx="7010400" cy="688022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839F33"/>
                </a:solidFill>
                <a:latin typeface="+mj-lt"/>
              </a:rPr>
              <a:t>Definitions</a:t>
            </a:r>
            <a:endParaRPr lang="en-US" b="1" dirty="0">
              <a:solidFill>
                <a:srgbClr val="839F33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4724400" cy="52117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E16E23"/>
                </a:solidFill>
                <a:latin typeface="+mj-lt"/>
              </a:rPr>
              <a:t>Smoke point </a:t>
            </a:r>
            <a:r>
              <a:rPr lang="en-US" sz="2400" dirty="0" smtClean="0">
                <a:latin typeface="+mj-lt"/>
              </a:rPr>
              <a:t>— temperature at which the oil begins to smoke and break down</a:t>
            </a:r>
          </a:p>
          <a:p>
            <a:r>
              <a:rPr lang="en-US" sz="2400" b="1" dirty="0" smtClean="0">
                <a:solidFill>
                  <a:srgbClr val="E16E23"/>
                </a:solidFill>
                <a:latin typeface="+mj-lt"/>
              </a:rPr>
              <a:t>Fry life </a:t>
            </a:r>
            <a:r>
              <a:rPr lang="en-US" sz="2400" dirty="0" smtClean="0">
                <a:latin typeface="+mj-lt"/>
              </a:rPr>
              <a:t>— period of time oil may be used for frying before it needs to be changed</a:t>
            </a:r>
          </a:p>
          <a:p>
            <a:r>
              <a:rPr lang="en-US" sz="2400" b="1" dirty="0" smtClean="0">
                <a:solidFill>
                  <a:srgbClr val="E16E23"/>
                </a:solidFill>
                <a:latin typeface="+mj-lt"/>
              </a:rPr>
              <a:t>Shelf life </a:t>
            </a:r>
            <a:r>
              <a:rPr lang="en-US" sz="2400" dirty="0" smtClean="0">
                <a:latin typeface="+mj-lt"/>
              </a:rPr>
              <a:t>— length of time oil may be stored without spoiling</a:t>
            </a:r>
          </a:p>
          <a:p>
            <a:r>
              <a:rPr lang="en-US" sz="2400" b="1" dirty="0" smtClean="0">
                <a:solidFill>
                  <a:srgbClr val="E16E23"/>
                </a:solidFill>
                <a:latin typeface="+mj-lt"/>
              </a:rPr>
              <a:t>Cost/value calculation </a:t>
            </a:r>
            <a:r>
              <a:rPr lang="en-US" sz="2400" dirty="0" smtClean="0">
                <a:latin typeface="+mj-lt"/>
              </a:rPr>
              <a:t>— formula to determine the real cost of using one type of oil versus another based on multiple criteria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solidFill>
                  <a:srgbClr val="FFFFFF"/>
                </a:solidFill>
                <a:latin typeface="+mj-lt"/>
              </a:rPr>
              <a:pPr>
                <a:defRPr/>
              </a:pPr>
              <a:t>27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b="47219"/>
              <a:stretch>
                <a:fillRect/>
              </a:stretch>
            </p:blipFill>
          </mc:Choice>
          <mc:Fallback>
            <p:blipFill>
              <a:blip r:embed="rId3"/>
              <a:srcRect b="47219"/>
              <a:stretch>
                <a:fillRect/>
              </a:stretch>
            </p:blipFill>
          </mc:Fallback>
        </mc:AlternateContent>
        <p:spPr>
          <a:xfrm>
            <a:off x="0" y="3886200"/>
            <a:ext cx="9144000" cy="2971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74638"/>
            <a:ext cx="77724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839F33"/>
                </a:solidFill>
                <a:latin typeface="+mj-lt"/>
              </a:rPr>
              <a:t>Oil Selection </a:t>
            </a:r>
            <a:endParaRPr lang="en-US" b="1" dirty="0">
              <a:solidFill>
                <a:srgbClr val="839F33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0200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en-US" sz="3200" dirty="0" smtClean="0">
                <a:latin typeface="+mj-lt"/>
              </a:rPr>
              <a:t>Common Factors Used in Restaurants:</a:t>
            </a:r>
          </a:p>
          <a:p>
            <a:r>
              <a:rPr lang="en-US" sz="3200" dirty="0" smtClean="0">
                <a:solidFill>
                  <a:srgbClr val="E16E23"/>
                </a:solidFill>
                <a:latin typeface="+mj-lt"/>
              </a:rPr>
              <a:t>Application</a:t>
            </a:r>
          </a:p>
          <a:p>
            <a:r>
              <a:rPr lang="en-US" sz="3200" dirty="0" smtClean="0">
                <a:solidFill>
                  <a:srgbClr val="E16E23"/>
                </a:solidFill>
                <a:latin typeface="+mj-lt"/>
              </a:rPr>
              <a:t>Health characteristics</a:t>
            </a:r>
          </a:p>
          <a:p>
            <a:r>
              <a:rPr lang="en-US" sz="3200" dirty="0" smtClean="0">
                <a:solidFill>
                  <a:srgbClr val="E16E23"/>
                </a:solidFill>
                <a:latin typeface="+mj-lt"/>
              </a:rPr>
              <a:t>Cost</a:t>
            </a:r>
          </a:p>
          <a:p>
            <a:r>
              <a:rPr lang="en-US" dirty="0" smtClean="0">
                <a:solidFill>
                  <a:srgbClr val="E16E23"/>
                </a:solidFill>
                <a:latin typeface="+mj-lt"/>
              </a:rPr>
              <a:t>Taste</a:t>
            </a:r>
            <a:endParaRPr lang="en-US" sz="3200" dirty="0" smtClean="0">
              <a:solidFill>
                <a:srgbClr val="E16E23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latin typeface="+mj-lt"/>
              </a:rPr>
              <a:pPr>
                <a:defRPr/>
              </a:pPr>
              <a:t>28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b="47219"/>
              <a:stretch>
                <a:fillRect/>
              </a:stretch>
            </p:blipFill>
          </mc:Choice>
          <mc:Fallback>
            <p:blipFill>
              <a:blip r:embed="rId3"/>
              <a:srcRect b="47219"/>
              <a:stretch>
                <a:fillRect/>
              </a:stretch>
            </p:blipFill>
          </mc:Fallback>
        </mc:AlternateContent>
        <p:spPr>
          <a:xfrm>
            <a:off x="0" y="3886200"/>
            <a:ext cx="9144000" cy="2971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74638"/>
            <a:ext cx="77724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839F33"/>
                </a:solidFill>
                <a:latin typeface="+mj-lt"/>
              </a:rPr>
              <a:t>Cost of Oil</a:t>
            </a:r>
            <a:endParaRPr lang="en-US" b="1" dirty="0">
              <a:solidFill>
                <a:srgbClr val="839F33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0200"/>
            <a:ext cx="82296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200" dirty="0" smtClean="0">
                <a:latin typeface="+mj-lt"/>
              </a:rPr>
              <a:t>Factors that weigh into oil cost:</a:t>
            </a:r>
          </a:p>
          <a:p>
            <a:pPr lvl="0"/>
            <a:r>
              <a:rPr lang="en-US" sz="3200" dirty="0" smtClean="0">
                <a:solidFill>
                  <a:srgbClr val="E16E23"/>
                </a:solidFill>
                <a:latin typeface="+mj-lt"/>
              </a:rPr>
              <a:t>Actual dollar cost</a:t>
            </a:r>
          </a:p>
          <a:p>
            <a:pPr lvl="0"/>
            <a:r>
              <a:rPr lang="en-US" sz="3200" dirty="0" smtClean="0">
                <a:solidFill>
                  <a:srgbClr val="E16E23"/>
                </a:solidFill>
                <a:latin typeface="+mj-lt"/>
              </a:rPr>
              <a:t>Shelf life</a:t>
            </a:r>
          </a:p>
          <a:p>
            <a:pPr lvl="0"/>
            <a:r>
              <a:rPr lang="en-US" sz="3200" dirty="0" smtClean="0">
                <a:solidFill>
                  <a:srgbClr val="E16E23"/>
                </a:solidFill>
                <a:latin typeface="+mj-lt"/>
              </a:rPr>
              <a:t>Fry life</a:t>
            </a:r>
          </a:p>
          <a:p>
            <a:pPr lvl="0"/>
            <a:r>
              <a:rPr lang="en-US" sz="3200" dirty="0" smtClean="0">
                <a:solidFill>
                  <a:srgbClr val="E16E23"/>
                </a:solidFill>
                <a:latin typeface="+mj-lt"/>
              </a:rPr>
              <a:t>Versatility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latin typeface="+mj-lt"/>
              </a:rPr>
              <a:pPr>
                <a:defRPr/>
              </a:pPr>
              <a:t>29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_000002607134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9144000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16E23"/>
                </a:solidFill>
                <a:latin typeface="+mj-lt"/>
              </a:rPr>
              <a:t>Increasing Consumer Awareness</a:t>
            </a:r>
            <a:endParaRPr lang="en-US" b="1" dirty="0">
              <a:solidFill>
                <a:srgbClr val="E16E23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2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latin typeface="+mj-lt"/>
                <a:cs typeface="Frutiger 65 Bold"/>
              </a:rPr>
              <a:t>Question:</a:t>
            </a:r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In a 2008 National Restaurant Association survey,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what percent of adults indicated they were trying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to eat healthier when going out to restaurants?</a:t>
            </a:r>
            <a:endParaRPr lang="en-US" sz="24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solidFill>
                  <a:srgbClr val="FFFFFF"/>
                </a:solidFill>
                <a:latin typeface="+mj-lt"/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1257300" y="2514600"/>
            <a:ext cx="6629400" cy="3327400"/>
            <a:chOff x="1600200" y="2819400"/>
            <a:chExt cx="6629400" cy="3327400"/>
          </a:xfrm>
        </p:grpSpPr>
        <p:graphicFrame>
          <p:nvGraphicFramePr>
            <p:cNvPr id="8" name="Diagram 7"/>
            <p:cNvGraphicFramePr/>
            <p:nvPr/>
          </p:nvGraphicFramePr>
          <p:xfrm>
            <a:off x="16002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6" name="Diagram 5"/>
            <p:cNvGraphicFramePr/>
            <p:nvPr/>
          </p:nvGraphicFramePr>
          <p:xfrm>
            <a:off x="39624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9" name="Diagram 8"/>
            <p:cNvGraphicFramePr/>
            <p:nvPr/>
          </p:nvGraphicFramePr>
          <p:xfrm>
            <a:off x="63246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b="47219"/>
              <a:stretch>
                <a:fillRect/>
              </a:stretch>
            </p:blipFill>
          </mc:Choice>
          <mc:Fallback>
            <p:blipFill>
              <a:blip r:embed="rId4"/>
              <a:srcRect b="47219"/>
              <a:stretch>
                <a:fillRect/>
              </a:stretch>
            </p:blipFill>
          </mc:Fallback>
        </mc:AlternateContent>
        <p:spPr>
          <a:xfrm>
            <a:off x="0" y="3886200"/>
            <a:ext cx="9144000" cy="2971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39F33"/>
                </a:solidFill>
                <a:latin typeface="+mj-lt"/>
              </a:rPr>
              <a:t>Oil Use and Maintenance</a:t>
            </a:r>
            <a:endParaRPr lang="en-US" b="1" dirty="0">
              <a:solidFill>
                <a:srgbClr val="839F33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latin typeface="+mj-lt"/>
              </a:rPr>
              <a:pPr>
                <a:defRPr/>
              </a:pPr>
              <a:t>30</a:t>
            </a:fld>
            <a:endParaRPr lang="en-US">
              <a:latin typeface="+mj-lt"/>
            </a:endParaRPr>
          </a:p>
        </p:txBody>
      </p:sp>
      <p:pic>
        <p:nvPicPr>
          <p:cNvPr id="8" name="Filtering_Oil.wm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b="47219"/>
              <a:stretch>
                <a:fillRect/>
              </a:stretch>
            </p:blipFill>
          </mc:Choice>
          <mc:Fallback>
            <p:blipFill>
              <a:blip r:embed="rId3"/>
              <a:srcRect b="47219"/>
              <a:stretch>
                <a:fillRect/>
              </a:stretch>
            </p:blipFill>
          </mc:Fallback>
        </mc:AlternateContent>
        <p:spPr>
          <a:xfrm>
            <a:off x="0" y="3886200"/>
            <a:ext cx="9144000" cy="2971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839F33"/>
                </a:solidFill>
                <a:latin typeface="+mj-lt"/>
              </a:rPr>
              <a:t>Benefits of Frequent Filtering</a:t>
            </a:r>
            <a:endParaRPr lang="en-US" b="1" dirty="0">
              <a:solidFill>
                <a:srgbClr val="839F33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z="3200" dirty="0" smtClean="0">
                <a:latin typeface="+mj-lt"/>
              </a:rPr>
              <a:t>Removes food particles and impurities</a:t>
            </a:r>
          </a:p>
          <a:p>
            <a:pPr lvl="0"/>
            <a:r>
              <a:rPr lang="en-US" sz="3200" dirty="0" smtClean="0">
                <a:latin typeface="+mj-lt"/>
              </a:rPr>
              <a:t>Makes cleaning the fryer easier</a:t>
            </a:r>
          </a:p>
          <a:p>
            <a:pPr lvl="0"/>
            <a:r>
              <a:rPr lang="en-US" sz="3200" dirty="0" smtClean="0">
                <a:latin typeface="+mj-lt"/>
              </a:rPr>
              <a:t>Improves fried food appearance and taste</a:t>
            </a:r>
          </a:p>
          <a:p>
            <a:pPr lvl="0"/>
            <a:r>
              <a:rPr lang="en-US" sz="3200" dirty="0" smtClean="0">
                <a:latin typeface="+mj-lt"/>
              </a:rPr>
              <a:t>Maintains oil color and clarity</a:t>
            </a:r>
          </a:p>
          <a:p>
            <a:pPr lvl="0"/>
            <a:r>
              <a:rPr lang="en-US" sz="3200" dirty="0" smtClean="0">
                <a:latin typeface="+mj-lt"/>
              </a:rPr>
              <a:t>Reduces build-up in the fryer</a:t>
            </a:r>
          </a:p>
          <a:p>
            <a:pPr lvl="0"/>
            <a:r>
              <a:rPr lang="en-US" sz="3200" dirty="0" smtClean="0">
                <a:latin typeface="+mj-lt"/>
              </a:rPr>
              <a:t>Extends the life of the oil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latin typeface="+mj-lt"/>
              </a:rPr>
              <a:pPr>
                <a:defRPr/>
              </a:pPr>
              <a:t>31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b="47219"/>
              <a:stretch>
                <a:fillRect/>
              </a:stretch>
            </p:blipFill>
          </mc:Choice>
          <mc:Fallback>
            <p:blipFill>
              <a:blip r:embed="rId3"/>
              <a:srcRect b="47219"/>
              <a:stretch>
                <a:fillRect/>
              </a:stretch>
            </p:blipFill>
          </mc:Fallback>
        </mc:AlternateContent>
        <p:spPr>
          <a:xfrm>
            <a:off x="0" y="3886200"/>
            <a:ext cx="9144000" cy="2971800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839F33"/>
                </a:solidFill>
                <a:latin typeface="+mj-lt"/>
              </a:rPr>
              <a:t>Oil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latin typeface="+mj-lt"/>
              </a:rPr>
              <a:pPr>
                <a:defRPr/>
              </a:pPr>
              <a:t>32</a:t>
            </a:fld>
            <a:endParaRPr lang="en-US">
              <a:latin typeface="+mj-lt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514600"/>
          </a:xfrm>
        </p:spPr>
        <p:txBody>
          <a:bodyPr>
            <a:normAutofit/>
          </a:bodyPr>
          <a:lstStyle/>
          <a:p>
            <a:pPr marL="514350" lvl="0" indent="-514350">
              <a:buClr>
                <a:srgbClr val="839F33"/>
              </a:buClr>
              <a:buFont typeface="+mj-ea"/>
              <a:buAutoNum type="circleNumDbPlain"/>
            </a:pPr>
            <a:r>
              <a:rPr lang="en-US" sz="2400" dirty="0" smtClean="0">
                <a:latin typeface="+mj-lt"/>
              </a:rPr>
              <a:t>Dip the oil tester carefully into each fryer to get a sample of the oil. (Oil can be tested hot or cold.)</a:t>
            </a:r>
          </a:p>
          <a:p>
            <a:pPr marL="514350" lvl="0" indent="-514350">
              <a:buClr>
                <a:srgbClr val="839F33"/>
              </a:buClr>
              <a:buFont typeface="+mj-ea"/>
              <a:buAutoNum type="circleNumDbPlain"/>
            </a:pPr>
            <a:r>
              <a:rPr lang="en-US" sz="2400" dirty="0" smtClean="0">
                <a:latin typeface="+mj-lt"/>
              </a:rPr>
              <a:t>Hold the oil tester against this chart, in the outline below.</a:t>
            </a:r>
          </a:p>
          <a:p>
            <a:pPr marL="514350" lvl="0" indent="-514350">
              <a:buClr>
                <a:srgbClr val="839F33"/>
              </a:buClr>
              <a:buFont typeface="+mj-ea"/>
              <a:buAutoNum type="circleNumDbPlain"/>
            </a:pPr>
            <a:r>
              <a:rPr lang="en-US" sz="2400" dirty="0" smtClean="0">
                <a:latin typeface="+mj-lt"/>
              </a:rPr>
              <a:t>If the oil color is as dark as “Unacceptable Discard Color,” check food color and get Shift Leader or above approval to discard the oil.</a:t>
            </a:r>
          </a:p>
        </p:txBody>
      </p:sp>
      <p:pic>
        <p:nvPicPr>
          <p:cNvPr id="9" name="Picture 8" descr="Oil 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50" y="1739900"/>
            <a:ext cx="7727950" cy="473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b="47219"/>
              <a:stretch>
                <a:fillRect/>
              </a:stretch>
            </p:blipFill>
          </mc:Choice>
          <mc:Fallback>
            <p:blipFill>
              <a:blip r:embed="rId3"/>
              <a:srcRect b="47219"/>
              <a:stretch>
                <a:fillRect/>
              </a:stretch>
            </p:blipFill>
          </mc:Fallback>
        </mc:AlternateContent>
        <p:spPr>
          <a:xfrm>
            <a:off x="0" y="3886200"/>
            <a:ext cx="9144000" cy="2971800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839F33"/>
                </a:solidFill>
                <a:latin typeface="+mj-lt"/>
              </a:rPr>
              <a:t>Food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latin typeface="+mj-lt"/>
              </a:rPr>
              <a:pPr>
                <a:defRPr/>
              </a:pPr>
              <a:t>33</a:t>
            </a:fld>
            <a:endParaRPr lang="en-US">
              <a:latin typeface="+mj-lt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23900" y="1143000"/>
            <a:ext cx="7696200" cy="1828799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Clr>
                <a:srgbClr val="839F33"/>
              </a:buClr>
              <a:buFont typeface="+mj-ea"/>
              <a:buAutoNum type="circleNumDbPlain"/>
            </a:pPr>
            <a:r>
              <a:rPr lang="en-US" dirty="0" smtClean="0">
                <a:latin typeface="+mj-lt"/>
              </a:rPr>
              <a:t>Ensure proper cooking conditions – fryer temperature and frying time.</a:t>
            </a:r>
          </a:p>
          <a:p>
            <a:pPr marL="514350" lvl="0" indent="-514350">
              <a:buClr>
                <a:srgbClr val="839F33"/>
              </a:buClr>
              <a:buFont typeface="+mj-ea"/>
              <a:buAutoNum type="circleNumDbPlain"/>
            </a:pPr>
            <a:r>
              <a:rPr lang="en-US" dirty="0" smtClean="0">
                <a:latin typeface="+mj-lt"/>
              </a:rPr>
              <a:t>Examine newly fried breaded chicken and fries for color acceptability. If food color is not acceptable, change the oil at the next convenient opportunity.</a:t>
            </a:r>
            <a:endParaRPr lang="en-US" dirty="0">
              <a:latin typeface="+mj-lt"/>
            </a:endParaRPr>
          </a:p>
        </p:txBody>
      </p:sp>
      <p:pic>
        <p:nvPicPr>
          <p:cNvPr id="8" name="Picture 7" descr="Food Quality.png"/>
          <p:cNvPicPr>
            <a:picLocks noChangeAspect="1"/>
          </p:cNvPicPr>
          <p:nvPr/>
        </p:nvPicPr>
        <p:blipFill>
          <a:blip r:embed="rId4"/>
          <a:srcRect t="28009"/>
          <a:stretch>
            <a:fillRect/>
          </a:stretch>
        </p:blipFill>
        <p:spPr>
          <a:xfrm>
            <a:off x="835025" y="3429000"/>
            <a:ext cx="7473950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b="47219"/>
              <a:stretch>
                <a:fillRect/>
              </a:stretch>
            </p:blipFill>
          </mc:Choice>
          <mc:Fallback>
            <p:blipFill>
              <a:blip r:embed="rId3"/>
              <a:srcRect b="47219"/>
              <a:stretch>
                <a:fillRect/>
              </a:stretch>
            </p:blipFill>
          </mc:Fallback>
        </mc:AlternateContent>
        <p:spPr>
          <a:xfrm>
            <a:off x="0" y="3886200"/>
            <a:ext cx="9144000" cy="2971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39F33"/>
                </a:solidFill>
                <a:latin typeface="+mj-lt"/>
              </a:rPr>
              <a:t>Tips for Maintaining Oil</a:t>
            </a:r>
            <a:endParaRPr lang="en-US" b="1" dirty="0">
              <a:solidFill>
                <a:srgbClr val="839F33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733800"/>
          </a:xfrm>
        </p:spPr>
        <p:txBody>
          <a:bodyPr numCol="2">
            <a:noAutofit/>
          </a:bodyPr>
          <a:lstStyle/>
          <a:p>
            <a:pPr lvl="1"/>
            <a:r>
              <a:rPr lang="en-US" sz="2200" dirty="0" smtClean="0">
                <a:latin typeface="+mj-lt"/>
              </a:rPr>
              <a:t>Turn on the exhaust hood </a:t>
            </a:r>
            <a:r>
              <a:rPr lang="en-US" sz="2200" u="sng" dirty="0" smtClean="0">
                <a:latin typeface="+mj-lt"/>
              </a:rPr>
              <a:t>before</a:t>
            </a:r>
            <a:r>
              <a:rPr lang="en-US" sz="2200" dirty="0" smtClean="0">
                <a:latin typeface="+mj-lt"/>
              </a:rPr>
              <a:t> frying</a:t>
            </a:r>
          </a:p>
          <a:p>
            <a:pPr lvl="1"/>
            <a:r>
              <a:rPr lang="en-US" sz="2200" dirty="0" smtClean="0">
                <a:latin typeface="+mj-lt"/>
              </a:rPr>
              <a:t>Fill fry pot to lower line and top it off when it reaches its fry temperature</a:t>
            </a:r>
          </a:p>
          <a:p>
            <a:pPr lvl="1"/>
            <a:r>
              <a:rPr lang="en-US" sz="2200" dirty="0" smtClean="0">
                <a:latin typeface="+mj-lt"/>
              </a:rPr>
              <a:t>Allow fryer to reach set frying temperature before starting to fry</a:t>
            </a:r>
          </a:p>
          <a:p>
            <a:pPr lvl="1"/>
            <a:r>
              <a:rPr lang="en-US" sz="2200" dirty="0" smtClean="0">
                <a:latin typeface="+mj-lt"/>
              </a:rPr>
              <a:t>Load fry baskets away from the fryer and oil</a:t>
            </a:r>
          </a:p>
          <a:p>
            <a:pPr lvl="1"/>
            <a:r>
              <a:rPr lang="en-US" sz="2200" dirty="0" smtClean="0">
                <a:latin typeface="+mj-lt"/>
              </a:rPr>
              <a:t>Fill fry baskets half-full </a:t>
            </a:r>
            <a:br>
              <a:rPr lang="en-US" sz="2200" dirty="0" smtClean="0">
                <a:latin typeface="+mj-lt"/>
              </a:rPr>
            </a:br>
            <a:r>
              <a:rPr lang="en-US" sz="2200" dirty="0" smtClean="0">
                <a:latin typeface="+mj-lt"/>
              </a:rPr>
              <a:t>or less</a:t>
            </a:r>
          </a:p>
          <a:p>
            <a:pPr lvl="1"/>
            <a:r>
              <a:rPr lang="en-US" sz="2200" dirty="0" smtClean="0">
                <a:latin typeface="+mj-lt"/>
              </a:rPr>
              <a:t>Fry foods for the full </a:t>
            </a:r>
            <a:br>
              <a:rPr lang="en-US" sz="2200" dirty="0" smtClean="0">
                <a:latin typeface="+mj-lt"/>
              </a:rPr>
            </a:br>
            <a:r>
              <a:rPr lang="en-US" sz="2200" dirty="0" smtClean="0">
                <a:latin typeface="+mj-lt"/>
              </a:rPr>
              <a:t>allotted time</a:t>
            </a:r>
          </a:p>
          <a:p>
            <a:pPr lvl="1"/>
            <a:r>
              <a:rPr lang="en-US" sz="2200" dirty="0" smtClean="0">
                <a:latin typeface="+mj-lt"/>
              </a:rPr>
              <a:t>Allow foods to drain for 10 seconds above the fry pot</a:t>
            </a:r>
          </a:p>
          <a:p>
            <a:pPr lvl="1"/>
            <a:r>
              <a:rPr lang="en-US" sz="2200" dirty="0" smtClean="0">
                <a:latin typeface="+mj-lt"/>
              </a:rPr>
              <a:t>Season food away from the fryer and oil</a:t>
            </a:r>
          </a:p>
          <a:p>
            <a:pPr lvl="1"/>
            <a:r>
              <a:rPr lang="en-US" sz="2200" dirty="0" smtClean="0">
                <a:latin typeface="+mj-lt"/>
              </a:rPr>
              <a:t>Remove particles</a:t>
            </a:r>
          </a:p>
          <a:p>
            <a:pPr lvl="1"/>
            <a:r>
              <a:rPr lang="en-US" sz="2200" dirty="0" smtClean="0">
                <a:latin typeface="+mj-lt"/>
              </a:rPr>
              <a:t>Filter frequently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— after every batch or two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latin typeface="+mj-lt"/>
              </a:rPr>
              <a:pPr>
                <a:defRPr/>
              </a:pPr>
              <a:t>34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6246320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4929" y="0"/>
            <a:ext cx="103138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514600"/>
            <a:ext cx="8991600" cy="3276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  <a:cs typeface="Frutiger 45 Light"/>
              </a:rPr>
              <a:t>Visit 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www.Omega-9Oils.com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Frutiger 45 Light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+mj-lt"/>
                <a:cs typeface="Frutiger 45 Light"/>
              </a:rPr>
            </a:br>
            <a:r>
              <a:rPr lang="en-US" sz="3200" dirty="0" smtClean="0">
                <a:solidFill>
                  <a:schemeClr val="bg1"/>
                </a:solidFill>
                <a:latin typeface="+mj-lt"/>
                <a:cs typeface="Frutiger 45 Light"/>
              </a:rPr>
              <a:t>for more information about cooking oil solutions.</a:t>
            </a:r>
            <a:endParaRPr lang="en-US" sz="4000" dirty="0">
              <a:solidFill>
                <a:schemeClr val="bg1"/>
              </a:solidFill>
              <a:latin typeface="+mj-lt"/>
              <a:cs typeface="Frutiger 45 Ligh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762000"/>
            <a:ext cx="4267200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u="none" strike="noStrike" kern="1200" cap="none" spc="0" normalizeH="0" baseline="0" noProof="0" dirty="0" smtClean="0">
                <a:ln>
                  <a:noFill/>
                </a:ln>
                <a:solidFill>
                  <a:srgbClr val="E16E23"/>
                </a:solidFill>
                <a:effectLst/>
                <a:uLnTx/>
                <a:uFillTx/>
                <a:latin typeface="+mj-lt"/>
                <a:ea typeface="+mj-ea"/>
                <a:cs typeface="Frutiger 65 Bold"/>
              </a:rPr>
              <a:t>OILS</a:t>
            </a:r>
            <a:endParaRPr kumimoji="0" lang="en-US" sz="15000" b="1" u="none" strike="noStrike" kern="1200" cap="none" spc="0" normalizeH="0" baseline="0" noProof="0" dirty="0">
              <a:ln>
                <a:noFill/>
              </a:ln>
              <a:solidFill>
                <a:srgbClr val="E16E23"/>
              </a:solidFill>
              <a:effectLst/>
              <a:uLnTx/>
              <a:uFillTx/>
              <a:latin typeface="+mj-lt"/>
              <a:ea typeface="+mj-ea"/>
              <a:cs typeface="Frutiger 65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000002607134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9144000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16E23"/>
                </a:solidFill>
                <a:latin typeface="+mj-lt"/>
              </a:rPr>
              <a:t>Increasing Consumer Awareness</a:t>
            </a:r>
            <a:endParaRPr lang="en-US" b="1" dirty="0">
              <a:solidFill>
                <a:srgbClr val="E16E23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2867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Frutiger 65 Bold"/>
              </a:rPr>
              <a:t>Question:</a:t>
            </a:r>
            <a:endParaRPr lang="en-US" sz="2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0" lvl="0" indent="0" algn="ctr">
              <a:buNone/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In a 2008 National Restaurant Association survey, </a:t>
            </a:r>
            <a:b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</a:b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what percent of adults indicated they were trying </a:t>
            </a:r>
            <a:b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</a:b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to eat healthier when going out to restaurants?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solidFill>
                  <a:srgbClr val="FFFFFF"/>
                </a:solidFill>
                <a:latin typeface="+mj-lt"/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1257300" y="2514600"/>
            <a:ext cx="6629400" cy="3327400"/>
            <a:chOff x="1600200" y="2819400"/>
            <a:chExt cx="6629400" cy="3327400"/>
          </a:xfrm>
        </p:grpSpPr>
        <p:graphicFrame>
          <p:nvGraphicFramePr>
            <p:cNvPr id="8" name="Diagram 7"/>
            <p:cNvGraphicFramePr/>
            <p:nvPr/>
          </p:nvGraphicFramePr>
          <p:xfrm>
            <a:off x="16002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6" name="Diagram 5"/>
            <p:cNvGraphicFramePr/>
            <p:nvPr/>
          </p:nvGraphicFramePr>
          <p:xfrm>
            <a:off x="39624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9" name="Diagram 8"/>
            <p:cNvGraphicFramePr/>
            <p:nvPr/>
          </p:nvGraphicFramePr>
          <p:xfrm>
            <a:off x="63246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_000002607134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9144000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16E23"/>
                </a:solidFill>
                <a:latin typeface="+mj-lt"/>
              </a:rPr>
              <a:t>Increasing Consumer Awareness</a:t>
            </a:r>
            <a:endParaRPr lang="en-US" b="1" dirty="0">
              <a:solidFill>
                <a:srgbClr val="E16E23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2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latin typeface="+mj-lt"/>
                <a:cs typeface="Frutiger 65 Bold"/>
              </a:rPr>
              <a:t>Question:</a:t>
            </a:r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In the 2008 National Restaurant Survey, what percentage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of adults searched restaurant nutrition information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on the Internet prior to eating out?</a:t>
            </a:r>
            <a:endParaRPr lang="en-US" sz="24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solidFill>
                  <a:srgbClr val="FFFFFF"/>
                </a:solidFill>
                <a:latin typeface="+mj-lt"/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1257300" y="2514600"/>
            <a:ext cx="6629400" cy="3327400"/>
            <a:chOff x="1600200" y="2819400"/>
            <a:chExt cx="6629400" cy="3327400"/>
          </a:xfrm>
        </p:grpSpPr>
        <p:graphicFrame>
          <p:nvGraphicFramePr>
            <p:cNvPr id="8" name="Diagram 7"/>
            <p:cNvGraphicFramePr/>
            <p:nvPr/>
          </p:nvGraphicFramePr>
          <p:xfrm>
            <a:off x="16002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6" name="Diagram 5"/>
            <p:cNvGraphicFramePr/>
            <p:nvPr/>
          </p:nvGraphicFramePr>
          <p:xfrm>
            <a:off x="39624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9" name="Diagram 8"/>
            <p:cNvGraphicFramePr/>
            <p:nvPr/>
          </p:nvGraphicFramePr>
          <p:xfrm>
            <a:off x="63246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_000002607134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9144000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16E23"/>
                </a:solidFill>
                <a:latin typeface="+mj-lt"/>
              </a:rPr>
              <a:t>Increasing Consumer Awareness</a:t>
            </a:r>
            <a:endParaRPr lang="en-US" b="1" dirty="0">
              <a:solidFill>
                <a:srgbClr val="E16E23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2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latin typeface="+mj-lt"/>
                <a:cs typeface="Frutiger 65 Bold"/>
              </a:rPr>
              <a:t>Question:</a:t>
            </a:r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In the 2008 National Restaurant Survey, what percentage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of adults searched restaurant nutrition information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on the Internet prior to eating out?</a:t>
            </a:r>
            <a:endParaRPr lang="en-US" sz="24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solidFill>
                  <a:srgbClr val="FFFFFF"/>
                </a:solidFill>
                <a:latin typeface="+mj-lt"/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1257300" y="2514600"/>
            <a:ext cx="6629400" cy="3327400"/>
            <a:chOff x="1600200" y="2819400"/>
            <a:chExt cx="6629400" cy="3327400"/>
          </a:xfrm>
        </p:grpSpPr>
        <p:graphicFrame>
          <p:nvGraphicFramePr>
            <p:cNvPr id="8" name="Diagram 7"/>
            <p:cNvGraphicFramePr/>
            <p:nvPr/>
          </p:nvGraphicFramePr>
          <p:xfrm>
            <a:off x="16002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6" name="Diagram 5"/>
            <p:cNvGraphicFramePr/>
            <p:nvPr/>
          </p:nvGraphicFramePr>
          <p:xfrm>
            <a:off x="39624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9" name="Diagram 8"/>
            <p:cNvGraphicFramePr/>
            <p:nvPr/>
          </p:nvGraphicFramePr>
          <p:xfrm>
            <a:off x="63246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_000002607134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9144000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16E23"/>
                </a:solidFill>
                <a:latin typeface="+mj-lt"/>
              </a:rPr>
              <a:t>Increasing Consumer Awareness</a:t>
            </a:r>
            <a:endParaRPr lang="en-US" b="1" dirty="0">
              <a:solidFill>
                <a:srgbClr val="E16E23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2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latin typeface="+mj-lt"/>
                <a:cs typeface="Frutiger 65 Bold"/>
              </a:rPr>
              <a:t>Question:</a:t>
            </a:r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What percentage of consumers were aware of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i="1" dirty="0" smtClean="0">
                <a:latin typeface="+mj-lt"/>
              </a:rPr>
              <a:t>trans fats</a:t>
            </a:r>
            <a:r>
              <a:rPr lang="en-US" sz="2400" dirty="0" smtClean="0">
                <a:latin typeface="+mj-lt"/>
              </a:rPr>
              <a:t> and associated health risks in 2008?</a:t>
            </a:r>
            <a:endParaRPr lang="en-US" sz="24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solidFill>
                  <a:srgbClr val="FFFFFF"/>
                </a:solidFill>
                <a:latin typeface="+mj-lt"/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1257300" y="2514600"/>
            <a:ext cx="6629400" cy="3327400"/>
            <a:chOff x="1600200" y="2819400"/>
            <a:chExt cx="6629400" cy="3327400"/>
          </a:xfrm>
        </p:grpSpPr>
        <p:graphicFrame>
          <p:nvGraphicFramePr>
            <p:cNvPr id="8" name="Diagram 7"/>
            <p:cNvGraphicFramePr/>
            <p:nvPr/>
          </p:nvGraphicFramePr>
          <p:xfrm>
            <a:off x="16002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6" name="Diagram 5"/>
            <p:cNvGraphicFramePr/>
            <p:nvPr/>
          </p:nvGraphicFramePr>
          <p:xfrm>
            <a:off x="39624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9" name="Diagram 8"/>
            <p:cNvGraphicFramePr/>
            <p:nvPr/>
          </p:nvGraphicFramePr>
          <p:xfrm>
            <a:off x="63246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_000002607134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9144000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16E23"/>
                </a:solidFill>
                <a:latin typeface="+mj-lt"/>
              </a:rPr>
              <a:t>Increasing Consumer Awareness</a:t>
            </a:r>
            <a:endParaRPr lang="en-US" b="1" dirty="0">
              <a:solidFill>
                <a:srgbClr val="E16E23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2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latin typeface="+mj-lt"/>
                <a:cs typeface="Frutiger 65 Bold"/>
              </a:rPr>
              <a:t>Question:</a:t>
            </a:r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What percentage of consumers were aware of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i="1" dirty="0" smtClean="0">
                <a:latin typeface="+mj-lt"/>
              </a:rPr>
              <a:t>trans fats</a:t>
            </a:r>
            <a:r>
              <a:rPr lang="en-US" sz="2400" dirty="0" smtClean="0">
                <a:latin typeface="+mj-lt"/>
              </a:rPr>
              <a:t> and associated health risks in 2008?</a:t>
            </a:r>
            <a:endParaRPr lang="en-US" sz="24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solidFill>
                  <a:srgbClr val="FFFFFF"/>
                </a:solidFill>
                <a:latin typeface="+mj-lt"/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1257300" y="2514600"/>
            <a:ext cx="6629400" cy="3327400"/>
            <a:chOff x="1600200" y="2819400"/>
            <a:chExt cx="6629400" cy="3327400"/>
          </a:xfrm>
        </p:grpSpPr>
        <p:graphicFrame>
          <p:nvGraphicFramePr>
            <p:cNvPr id="8" name="Diagram 7"/>
            <p:cNvGraphicFramePr/>
            <p:nvPr/>
          </p:nvGraphicFramePr>
          <p:xfrm>
            <a:off x="16002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6" name="Diagram 5"/>
            <p:cNvGraphicFramePr/>
            <p:nvPr/>
          </p:nvGraphicFramePr>
          <p:xfrm>
            <a:off x="39624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9" name="Diagram 8"/>
            <p:cNvGraphicFramePr/>
            <p:nvPr/>
          </p:nvGraphicFramePr>
          <p:xfrm>
            <a:off x="63246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_000002607134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9144000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16E23"/>
                </a:solidFill>
                <a:latin typeface="+mj-lt"/>
              </a:rPr>
              <a:t>Increasing Consumer Awareness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2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latin typeface="+mj-lt"/>
                <a:cs typeface="Frutiger 65 Bold"/>
              </a:rPr>
              <a:t>Question:</a:t>
            </a:r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Of those consumers who were aware of specific fats and oils, what percentage were aware that animal fats increase the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risk of heart disease?</a:t>
            </a:r>
            <a:endParaRPr lang="en-US" sz="24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97F-9FDA-49E6-9B38-B6EC67645D68}" type="slidenum">
              <a:rPr lang="en-US" smtClean="0">
                <a:solidFill>
                  <a:srgbClr val="FFFFFF"/>
                </a:solidFill>
                <a:latin typeface="+mj-lt"/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1257300" y="2514600"/>
            <a:ext cx="6629400" cy="3327400"/>
            <a:chOff x="1600200" y="2819400"/>
            <a:chExt cx="6629400" cy="3327400"/>
          </a:xfrm>
        </p:grpSpPr>
        <p:graphicFrame>
          <p:nvGraphicFramePr>
            <p:cNvPr id="8" name="Diagram 7"/>
            <p:cNvGraphicFramePr/>
            <p:nvPr/>
          </p:nvGraphicFramePr>
          <p:xfrm>
            <a:off x="16002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6" name="Diagram 5"/>
            <p:cNvGraphicFramePr/>
            <p:nvPr/>
          </p:nvGraphicFramePr>
          <p:xfrm>
            <a:off x="39624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9" name="Diagram 8"/>
            <p:cNvGraphicFramePr/>
            <p:nvPr/>
          </p:nvGraphicFramePr>
          <p:xfrm>
            <a:off x="6324600" y="2819400"/>
            <a:ext cx="1905000" cy="332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3502</TotalTime>
  <Words>1317</Words>
  <Application>Microsoft Office PowerPoint</Application>
  <PresentationFormat>On-screen Show (4:3)</PresentationFormat>
  <Paragraphs>285</Paragraphs>
  <Slides>35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A Guide to  Choosing What’s  Right for Your Kitchen</vt:lpstr>
      <vt:lpstr>Course Objectives</vt:lpstr>
      <vt:lpstr>Increasing Consumer Awareness</vt:lpstr>
      <vt:lpstr>Increasing Consumer Awareness</vt:lpstr>
      <vt:lpstr>Increasing Consumer Awareness</vt:lpstr>
      <vt:lpstr>Increasing Consumer Awareness</vt:lpstr>
      <vt:lpstr>Increasing Consumer Awareness</vt:lpstr>
      <vt:lpstr>Increasing Consumer Awareness</vt:lpstr>
      <vt:lpstr>Increasing Consumer Awareness</vt:lpstr>
      <vt:lpstr>Increasing Consumer Awareness</vt:lpstr>
      <vt:lpstr>Increasing Consumer Awareness</vt:lpstr>
      <vt:lpstr>Increasing Consumer Awareness</vt:lpstr>
      <vt:lpstr>Increasing Consumer Awareness</vt:lpstr>
      <vt:lpstr>Increasing Consumer Awareness</vt:lpstr>
      <vt:lpstr>Increasing Consumer Awareness</vt:lpstr>
      <vt:lpstr>Increasing Consumer Awareness</vt:lpstr>
      <vt:lpstr>Slide 17</vt:lpstr>
      <vt:lpstr>Chains Voluntarily  Transitioning</vt:lpstr>
      <vt:lpstr>Oil Sources</vt:lpstr>
      <vt:lpstr>Trans fat</vt:lpstr>
      <vt:lpstr>Saturated Fat</vt:lpstr>
      <vt:lpstr>Polyunsaturated Fats</vt:lpstr>
      <vt:lpstr>Monounsaturated Fat</vt:lpstr>
      <vt:lpstr>General Facts  About Fats</vt:lpstr>
      <vt:lpstr>Oils Comparison  Health Snapshot</vt:lpstr>
      <vt:lpstr>Consumer Taste Test</vt:lpstr>
      <vt:lpstr>Definitions</vt:lpstr>
      <vt:lpstr>Oil Selection </vt:lpstr>
      <vt:lpstr>Cost of Oil</vt:lpstr>
      <vt:lpstr>Oil Use and Maintenance</vt:lpstr>
      <vt:lpstr>Benefits of Frequent Filtering</vt:lpstr>
      <vt:lpstr>Oil Color</vt:lpstr>
      <vt:lpstr>Food Quality</vt:lpstr>
      <vt:lpstr>Tips for Maintaining Oil</vt:lpstr>
      <vt:lpstr>Visit www.Omega-9Oils.com for more information about cooking oil solutions.</vt:lpstr>
    </vt:vector>
  </TitlesOfParts>
  <Company>Simply Solutions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Denice Knight</dc:creator>
  <cp:lastModifiedBy>Fleishman-Hillard</cp:lastModifiedBy>
  <cp:revision>189</cp:revision>
  <dcterms:created xsi:type="dcterms:W3CDTF">2010-03-08T23:08:29Z</dcterms:created>
  <dcterms:modified xsi:type="dcterms:W3CDTF">2010-08-25T17:37:21Z</dcterms:modified>
</cp:coreProperties>
</file>