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2" r:id="rId5"/>
    <p:sldMasterId id="2147483714" r:id="rId6"/>
    <p:sldMasterId id="2147483749" r:id="rId7"/>
    <p:sldMasterId id="2147483776" r:id="rId8"/>
  </p:sldMasterIdLst>
  <p:notesMasterIdLst>
    <p:notesMasterId r:id="rId31"/>
  </p:notesMasterIdLst>
  <p:sldIdLst>
    <p:sldId id="1547" r:id="rId9"/>
    <p:sldId id="2145708160" r:id="rId10"/>
    <p:sldId id="2145708157" r:id="rId11"/>
    <p:sldId id="316" r:id="rId12"/>
    <p:sldId id="1012" r:id="rId13"/>
    <p:sldId id="1015" r:id="rId14"/>
    <p:sldId id="1035" r:id="rId15"/>
    <p:sldId id="1021" r:id="rId16"/>
    <p:sldId id="1022" r:id="rId17"/>
    <p:sldId id="2145706800" r:id="rId18"/>
    <p:sldId id="338" r:id="rId19"/>
    <p:sldId id="285" r:id="rId20"/>
    <p:sldId id="1594" r:id="rId21"/>
    <p:sldId id="2145708161" r:id="rId22"/>
    <p:sldId id="2145708131" r:id="rId23"/>
    <p:sldId id="2145706823" r:id="rId24"/>
    <p:sldId id="2145708152" r:id="rId25"/>
    <p:sldId id="1591" r:id="rId26"/>
    <p:sldId id="2145708156" r:id="rId27"/>
    <p:sldId id="2145708150" r:id="rId28"/>
    <p:sldId id="2145708155" r:id="rId29"/>
    <p:sldId id="21457081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C7CC22-00FC-9139-4B65-EE74492A5B6D}" name="Obrez, Anya" initials="AO" userId="S::aobrez@nrdc.org::e580197c-d27f-4413-9274-47864ac5f90d" providerId="AD"/>
  <p188:author id="{3580C331-422A-2243-02EC-41A8C676C967}" name="Cabrera, Yvette" initials="CY" userId="S::ycabrera@nrdc.org::a47942f6-5ec0-435f-8954-11240b4feb04" providerId="AD"/>
  <p188:author id="{ECBAA63F-3038-A001-18AF-C8A035CAF281}" name="Keating, Madeline" initials="KM" userId="S::mkeating@nrdc.org::ed3be9e0-7a52-421d-b8ac-8c00c0edd77f" providerId="AD"/>
  <p188:author id="{6190705B-D1B8-8AB2-81C2-E2E3497DB857}" name="Collins, Andrea" initials="CA" userId="S::acollins@nrdc.org::56837550-9bf5-4da9-b846-b118f5c12e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llins, Andrea" initials="CA" lastIdx="1" clrIdx="0">
    <p:extLst>
      <p:ext uri="{19B8F6BF-5375-455C-9EA6-DF929625EA0E}">
        <p15:presenceInfo xmlns:p15="http://schemas.microsoft.com/office/powerpoint/2012/main" userId="S::acollins@nrdc.org::56837550-9bf5-4da9-b846-b118f5c12e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338"/>
    <a:srgbClr val="A36400"/>
    <a:srgbClr val="D00500"/>
    <a:srgbClr val="C19B00"/>
    <a:srgbClr val="6A6A80"/>
    <a:srgbClr val="448FAB"/>
    <a:srgbClr val="DBDDE0"/>
    <a:srgbClr val="98718E"/>
    <a:srgbClr val="A8A63D"/>
    <a:srgbClr val="C58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90013" autoAdjust="0"/>
  </p:normalViewPr>
  <p:slideViewPr>
    <p:cSldViewPr snapToGrid="0">
      <p:cViewPr varScale="1">
        <p:scale>
          <a:sx n="58" d="100"/>
          <a:sy n="58" d="100"/>
        </p:scale>
        <p:origin x="7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6381134650286016"/>
          <c:h val="0.94919062336049287"/>
        </c:manualLayout>
      </c:layout>
      <c:barChart>
        <c:barDir val="bar"/>
        <c:grouping val="clustered"/>
        <c:varyColors val="0"/>
        <c:ser>
          <c:idx val="0"/>
          <c:order val="0"/>
          <c:tx>
            <c:strRef>
              <c:f>Sheet1!$B$1</c:f>
              <c:strCache>
                <c:ptCount val="1"/>
                <c:pt idx="0">
                  <c:v>Prevent</c:v>
                </c:pt>
              </c:strCache>
            </c:strRef>
          </c:tx>
          <c:spPr>
            <a:solidFill>
              <a:schemeClr val="tx1"/>
            </a:solidFill>
            <a:ln>
              <a:noFill/>
            </a:ln>
            <a:effectLst/>
          </c:spPr>
          <c:invertIfNegative val="0"/>
          <c:cat>
            <c:strRef>
              <c:f>Sheet1!$A$2</c:f>
              <c:strCache>
                <c:ptCount val="1"/>
                <c:pt idx="0">
                  <c:v>MTCO2e</c:v>
                </c:pt>
              </c:strCache>
            </c:strRef>
          </c:cat>
          <c:val>
            <c:numRef>
              <c:f>Sheet1!$B$2</c:f>
              <c:numCache>
                <c:formatCode>General</c:formatCode>
                <c:ptCount val="1"/>
                <c:pt idx="0">
                  <c:v>4709490</c:v>
                </c:pt>
              </c:numCache>
            </c:numRef>
          </c:val>
          <c:extLst>
            <c:ext xmlns:c16="http://schemas.microsoft.com/office/drawing/2014/chart" uri="{C3380CC4-5D6E-409C-BE32-E72D297353CC}">
              <c16:uniqueId val="{00000000-7BF4-4379-AA3F-367734591827}"/>
            </c:ext>
          </c:extLst>
        </c:ser>
        <c:ser>
          <c:idx val="1"/>
          <c:order val="1"/>
          <c:tx>
            <c:strRef>
              <c:f>Sheet1!$C$1</c:f>
              <c:strCache>
                <c:ptCount val="1"/>
                <c:pt idx="0">
                  <c:v>Compost</c:v>
                </c:pt>
              </c:strCache>
            </c:strRef>
          </c:tx>
          <c:spPr>
            <a:solidFill>
              <a:schemeClr val="tx2"/>
            </a:solidFill>
            <a:ln>
              <a:noFill/>
            </a:ln>
            <a:effectLst/>
          </c:spPr>
          <c:invertIfNegative val="0"/>
          <c:cat>
            <c:strRef>
              <c:f>Sheet1!$A$2</c:f>
              <c:strCache>
                <c:ptCount val="1"/>
                <c:pt idx="0">
                  <c:v>MTCO2e</c:v>
                </c:pt>
              </c:strCache>
            </c:strRef>
          </c:cat>
          <c:val>
            <c:numRef>
              <c:f>Sheet1!$C$2</c:f>
              <c:numCache>
                <c:formatCode>General</c:formatCode>
                <c:ptCount val="1"/>
                <c:pt idx="0">
                  <c:v>694524</c:v>
                </c:pt>
              </c:numCache>
            </c:numRef>
          </c:val>
          <c:extLst>
            <c:ext xmlns:c16="http://schemas.microsoft.com/office/drawing/2014/chart" uri="{C3380CC4-5D6E-409C-BE32-E72D297353CC}">
              <c16:uniqueId val="{00000003-7BF4-4379-AA3F-367734591827}"/>
            </c:ext>
          </c:extLst>
        </c:ser>
        <c:ser>
          <c:idx val="2"/>
          <c:order val="2"/>
          <c:tx>
            <c:strRef>
              <c:f>Sheet1!$D$1</c:f>
              <c:strCache>
                <c:ptCount val="1"/>
                <c:pt idx="0">
                  <c:v>Landfill</c:v>
                </c:pt>
              </c:strCache>
            </c:strRef>
          </c:tx>
          <c:spPr>
            <a:solidFill>
              <a:schemeClr val="accent1">
                <a:lumMod val="20000"/>
                <a:lumOff val="80000"/>
              </a:schemeClr>
            </a:solidFill>
            <a:ln>
              <a:noFill/>
            </a:ln>
            <a:effectLst/>
          </c:spPr>
          <c:invertIfNegative val="0"/>
          <c:cat>
            <c:strRef>
              <c:f>Sheet1!$A$2</c:f>
              <c:strCache>
                <c:ptCount val="1"/>
                <c:pt idx="0">
                  <c:v>MTCO2e</c:v>
                </c:pt>
              </c:strCache>
            </c:strRef>
          </c:cat>
          <c:val>
            <c:numRef>
              <c:f>Sheet1!$D$2</c:f>
              <c:numCache>
                <c:formatCode>General</c:formatCode>
                <c:ptCount val="1"/>
                <c:pt idx="0">
                  <c:v>-563585</c:v>
                </c:pt>
              </c:numCache>
            </c:numRef>
          </c:val>
          <c:extLst>
            <c:ext xmlns:c16="http://schemas.microsoft.com/office/drawing/2014/chart" uri="{C3380CC4-5D6E-409C-BE32-E72D297353CC}">
              <c16:uniqueId val="{00000004-7BF4-4379-AA3F-367734591827}"/>
            </c:ext>
          </c:extLst>
        </c:ser>
        <c:dLbls>
          <c:showLegendKey val="0"/>
          <c:showVal val="0"/>
          <c:showCatName val="0"/>
          <c:showSerName val="0"/>
          <c:showPercent val="0"/>
          <c:showBubbleSize val="0"/>
        </c:dLbls>
        <c:gapWidth val="182"/>
        <c:axId val="369498440"/>
        <c:axId val="369490568"/>
      </c:barChart>
      <c:catAx>
        <c:axId val="369498440"/>
        <c:scaling>
          <c:orientation val="minMax"/>
        </c:scaling>
        <c:delete val="1"/>
        <c:axPos val="l"/>
        <c:numFmt formatCode="General" sourceLinked="1"/>
        <c:majorTickMark val="out"/>
        <c:minorTickMark val="none"/>
        <c:tickLblPos val="nextTo"/>
        <c:crossAx val="369490568"/>
        <c:crosses val="autoZero"/>
        <c:auto val="1"/>
        <c:lblAlgn val="ctr"/>
        <c:lblOffset val="100"/>
        <c:noMultiLvlLbl val="0"/>
      </c:catAx>
      <c:valAx>
        <c:axId val="369490568"/>
        <c:scaling>
          <c:orientation val="minMax"/>
        </c:scaling>
        <c:delete val="1"/>
        <c:axPos val="b"/>
        <c:numFmt formatCode="General" sourceLinked="1"/>
        <c:majorTickMark val="out"/>
        <c:minorTickMark val="none"/>
        <c:tickLblPos val="nextTo"/>
        <c:crossAx val="369498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Food Waste by weight</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A20-B74C-928B-3FC3A60363D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A20-B74C-928B-3FC3A60363D9}"/>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EA20-B74C-928B-3FC3A60363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20-B74C-928B-3FC3A60363D9}"/>
              </c:ext>
            </c:extLst>
          </c:dPt>
          <c:dPt>
            <c:idx val="4"/>
            <c:bubble3D val="0"/>
            <c:spPr>
              <a:solidFill>
                <a:schemeClr val="tx2"/>
              </a:solidFill>
              <a:ln w="19050">
                <a:solidFill>
                  <a:schemeClr val="lt1"/>
                </a:solidFill>
              </a:ln>
              <a:effectLst/>
            </c:spPr>
            <c:extLst>
              <c:ext xmlns:c16="http://schemas.microsoft.com/office/drawing/2014/chart" uri="{C3380CC4-5D6E-409C-BE32-E72D297353CC}">
                <c16:uniqueId val="{00000009-EA20-B74C-928B-3FC3A60363D9}"/>
              </c:ext>
            </c:extLst>
          </c:dPt>
          <c:dLbls>
            <c:dLbl>
              <c:idx val="0"/>
              <c:layout>
                <c:manualLayout>
                  <c:x val="-1.7482346284111484E-3"/>
                  <c:y val="2.0071570930884994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9.556813059978303E-2"/>
                      <c:h val="0.12059641288778583"/>
                    </c:manualLayout>
                  </c15:layout>
                </c:ext>
                <c:ext xmlns:c16="http://schemas.microsoft.com/office/drawing/2014/chart" uri="{C3380CC4-5D6E-409C-BE32-E72D297353CC}">
                  <c16:uniqueId val="{00000001-EA20-B74C-928B-3FC3A60363D9}"/>
                </c:ext>
              </c:extLst>
            </c:dLbl>
            <c:dLbl>
              <c:idx val="1"/>
              <c:dLblPos val="outEnd"/>
              <c:showLegendKey val="0"/>
              <c:showVal val="0"/>
              <c:showCatName val="1"/>
              <c:showSerName val="0"/>
              <c:showPercent val="1"/>
              <c:showBubbleSize val="0"/>
              <c:extLst>
                <c:ext xmlns:c15="http://schemas.microsoft.com/office/drawing/2012/chart" uri="{CE6537A1-D6FC-4f65-9D91-7224C49458BB}">
                  <c15:layout>
                    <c:manualLayout>
                      <c:w val="0.1944554059236451"/>
                      <c:h val="0.17677401296877035"/>
                    </c:manualLayout>
                  </c15:layout>
                </c:ext>
                <c:ext xmlns:c16="http://schemas.microsoft.com/office/drawing/2014/chart" uri="{C3380CC4-5D6E-409C-BE32-E72D297353CC}">
                  <c16:uniqueId val="{00000003-EA20-B74C-928B-3FC3A60363D9}"/>
                </c:ext>
              </c:extLst>
            </c:dLbl>
            <c:dLbl>
              <c:idx val="2"/>
              <c:dLblPos val="outEnd"/>
              <c:showLegendKey val="0"/>
              <c:showVal val="0"/>
              <c:showCatName val="1"/>
              <c:showSerName val="0"/>
              <c:showPercent val="1"/>
              <c:showBubbleSize val="0"/>
              <c:extLst>
                <c:ext xmlns:c15="http://schemas.microsoft.com/office/drawing/2012/chart" uri="{CE6537A1-D6FC-4f65-9D91-7224C49458BB}">
                  <c15:layout>
                    <c:manualLayout>
                      <c:w val="0.17422082409326953"/>
                      <c:h val="0.17677401296877035"/>
                    </c:manualLayout>
                  </c15:layout>
                </c:ext>
                <c:ext xmlns:c16="http://schemas.microsoft.com/office/drawing/2014/chart" uri="{C3380CC4-5D6E-409C-BE32-E72D297353CC}">
                  <c16:uniqueId val="{00000005-EA20-B74C-928B-3FC3A60363D9}"/>
                </c:ext>
              </c:extLst>
            </c:dLbl>
            <c:dLbl>
              <c:idx val="3"/>
              <c:layout>
                <c:manualLayout>
                  <c:x val="-1.2933422944638757E-3"/>
                  <c:y val="3.9125936840263185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1358659996148103"/>
                      <c:h val="0.12059641288778583"/>
                    </c:manualLayout>
                  </c15:layout>
                </c:ext>
                <c:ext xmlns:c16="http://schemas.microsoft.com/office/drawing/2014/chart" uri="{C3380CC4-5D6E-409C-BE32-E72D297353CC}">
                  <c16:uniqueId val="{00000007-EA20-B74C-928B-3FC3A60363D9}"/>
                </c:ext>
              </c:extLst>
            </c:dLbl>
            <c:dLbl>
              <c:idx val="4"/>
              <c:dLblPos val="outEnd"/>
              <c:showLegendKey val="0"/>
              <c:showVal val="0"/>
              <c:showCatName val="1"/>
              <c:showSerName val="0"/>
              <c:showPercent val="1"/>
              <c:showBubbleSize val="0"/>
              <c:extLst>
                <c:ext xmlns:c15="http://schemas.microsoft.com/office/drawing/2012/chart" uri="{CE6537A1-D6FC-4f65-9D91-7224C49458BB}">
                  <c15:layout>
                    <c:manualLayout>
                      <c:w val="0.10539124805505423"/>
                      <c:h val="0.12059641288778583"/>
                    </c:manualLayout>
                  </c15:layout>
                </c:ext>
                <c:ext xmlns:c16="http://schemas.microsoft.com/office/drawing/2014/chart" uri="{C3380CC4-5D6E-409C-BE32-E72D297353CC}">
                  <c16:uniqueId val="{00000009-EA20-B74C-928B-3FC3A60363D9}"/>
                </c:ext>
              </c:extLst>
            </c:dLbl>
            <c:spPr>
              <a:noFill/>
              <a:ln>
                <a:noFill/>
              </a:ln>
              <a:effectLst/>
            </c:spPr>
            <c:txPr>
              <a:bodyPr rot="0" spcFirstLastPara="1" vertOverflow="overflow" horzOverflow="overflow" vert="horz" wrap="none" lIns="0" rIns="0" anchor="ctr" anchorCtr="1">
                <a:noAutofit/>
              </a:bodyPr>
              <a:lstStyle/>
              <a:p>
                <a:pPr>
                  <a:defRPr sz="1800" b="0" i="0" u="none" strike="noStrike" kern="1200" baseline="0">
                    <a:solidFill>
                      <a:schemeClr val="tx1"/>
                    </a:solidFill>
                    <a:latin typeface="Georgia" panose="02040502050405020303" pitchFamily="18"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Sheet1!$A$2:$A$6</c:f>
              <c:strCache>
                <c:ptCount val="5"/>
                <c:pt idx="0">
                  <c:v>Farms</c:v>
                </c:pt>
                <c:pt idx="1">
                  <c:v>Manufacturing</c:v>
                </c:pt>
                <c:pt idx="2">
                  <c:v>Retail</c:v>
                </c:pt>
                <c:pt idx="3">
                  <c:v>Foodservice (Restaurants, Institutions)</c:v>
                </c:pt>
                <c:pt idx="4">
                  <c:v>Residential</c:v>
                </c:pt>
              </c:strCache>
            </c:strRef>
          </c:cat>
          <c:val>
            <c:numRef>
              <c:f>Sheet1!$B$2:$B$6</c:f>
              <c:numCache>
                <c:formatCode>General</c:formatCode>
                <c:ptCount val="5"/>
                <c:pt idx="0">
                  <c:v>17</c:v>
                </c:pt>
                <c:pt idx="1">
                  <c:v>9</c:v>
                </c:pt>
                <c:pt idx="2">
                  <c:v>4</c:v>
                </c:pt>
                <c:pt idx="3">
                  <c:v>16</c:v>
                </c:pt>
                <c:pt idx="4">
                  <c:v>54</c:v>
                </c:pt>
              </c:numCache>
            </c:numRef>
          </c:val>
          <c:extLst>
            <c:ext xmlns:c16="http://schemas.microsoft.com/office/drawing/2014/chart" uri="{C3380CC4-5D6E-409C-BE32-E72D297353CC}">
              <c16:uniqueId val="{0000000C-EA20-B74C-928B-3FC3A60363D9}"/>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0" i="0">
          <a:solidFill>
            <a:schemeClr val="tx1"/>
          </a:solidFill>
          <a:latin typeface="Georgia" panose="02040502050405020303" pitchFamily="18" charset="0"/>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0.15928</cdr:x>
      <cdr:y>0.14514</cdr:y>
    </cdr:from>
    <cdr:to>
      <cdr:x>0.15928</cdr:x>
      <cdr:y>0.79579</cdr:y>
    </cdr:to>
    <cdr:cxnSp macro="">
      <cdr:nvCxnSpPr>
        <cdr:cNvPr id="3" name="Straight Connector 2">
          <a:extLst xmlns:a="http://schemas.openxmlformats.org/drawingml/2006/main">
            <a:ext uri="{FF2B5EF4-FFF2-40B4-BE49-F238E27FC236}">
              <a16:creationId xmlns:a16="http://schemas.microsoft.com/office/drawing/2014/main" id="{7E4E539A-0F30-836C-1F20-2CFA271C390D}"/>
            </a:ext>
          </a:extLst>
        </cdr:cNvPr>
        <cdr:cNvCxnSpPr/>
      </cdr:nvCxnSpPr>
      <cdr:spPr>
        <a:xfrm xmlns:a="http://schemas.openxmlformats.org/drawingml/2006/main" flipV="1">
          <a:off x="1229717" y="798102"/>
          <a:ext cx="0" cy="357794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47FBD-160E-BA49-9DA8-A69AA83F22D1}"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0620B-3BA1-9242-A400-25D4DA220D6B}" type="slidenum">
              <a:rPr lang="en-US" smtClean="0"/>
              <a:t>‹#›</a:t>
            </a:fld>
            <a:endParaRPr lang="en-US"/>
          </a:p>
        </p:txBody>
      </p:sp>
    </p:spTree>
    <p:extLst>
      <p:ext uri="{BB962C8B-B14F-4D97-AF65-F5344CB8AC3E}">
        <p14:creationId xmlns:p14="http://schemas.microsoft.com/office/powerpoint/2010/main" val="176143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B1FE-A49A-4B7E-BD07-BDB5CF42F0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703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And this chart gives you some of the highlights of the food that is most commonly wasted.  About </a:t>
            </a:r>
            <a:r>
              <a:rPr lang="en-US" sz="1200" b="1" kern="1200">
                <a:solidFill>
                  <a:schemeClr val="tx1"/>
                </a:solidFill>
                <a:effectLst/>
                <a:latin typeface="+mn-lt"/>
                <a:ea typeface="+mn-ea"/>
                <a:cs typeface="+mn-cs"/>
              </a:rPr>
              <a:t>20% of milk and meat</a:t>
            </a:r>
            <a:r>
              <a:rPr lang="en-US" sz="1200" kern="1200">
                <a:solidFill>
                  <a:schemeClr val="tx1"/>
                </a:solidFill>
                <a:effectLst/>
                <a:latin typeface="+mn-lt"/>
                <a:ea typeface="+mn-ea"/>
                <a:cs typeface="+mn-cs"/>
              </a:rPr>
              <a:t> gets thrown away. </a:t>
            </a:r>
          </a:p>
          <a:p>
            <a:pPr lvl="0"/>
            <a:r>
              <a:rPr lang="en-US" sz="1200" kern="1200">
                <a:solidFill>
                  <a:schemeClr val="tx1"/>
                </a:solidFill>
                <a:effectLst/>
                <a:latin typeface="+mn-lt"/>
                <a:ea typeface="+mn-ea"/>
                <a:cs typeface="+mn-cs"/>
              </a:rPr>
              <a:t> </a:t>
            </a:r>
          </a:p>
          <a:p>
            <a:pPr lvl="0"/>
            <a:r>
              <a:rPr lang="en-US" sz="1200" b="1" kern="1200">
                <a:solidFill>
                  <a:schemeClr val="tx1"/>
                </a:solidFill>
                <a:effectLst/>
                <a:latin typeface="+mn-lt"/>
                <a:ea typeface="+mn-ea"/>
                <a:cs typeface="+mn-cs"/>
              </a:rPr>
              <a:t>Nearly 40% of grains are thrown out, </a:t>
            </a:r>
            <a:r>
              <a:rPr lang="en-US" sz="1200" kern="1200">
                <a:solidFill>
                  <a:schemeClr val="tx1"/>
                </a:solidFill>
                <a:effectLst/>
                <a:latin typeface="+mn-lt"/>
                <a:ea typeface="+mn-ea"/>
                <a:cs typeface="+mn-cs"/>
              </a:rPr>
              <a:t>in the U.S. that’s mostly stale bread, extra bagels, pastries and cakes, and things like that.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With seafood and fruits and vegetables the waste rates are even greater. About </a:t>
            </a:r>
            <a:r>
              <a:rPr lang="en-US" sz="1200" b="1" kern="1200">
                <a:solidFill>
                  <a:schemeClr val="tx1"/>
                </a:solidFill>
                <a:effectLst/>
                <a:latin typeface="+mn-lt"/>
                <a:ea typeface="+mn-ea"/>
                <a:cs typeface="+mn-cs"/>
              </a:rPr>
              <a:t>50% of seafood and produce</a:t>
            </a:r>
            <a:r>
              <a:rPr lang="en-US" sz="1200" kern="1200">
                <a:solidFill>
                  <a:schemeClr val="tx1"/>
                </a:solidFill>
                <a:effectLst/>
                <a:latin typeface="+mn-lt"/>
                <a:ea typeface="+mn-ea"/>
                <a:cs typeface="+mn-cs"/>
              </a:rPr>
              <a:t> gets tossed.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These losses are huge both for the environment, and for overall nutrition.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678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Maddie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are helping cities reduce their food waste by </a:t>
            </a:r>
            <a:r>
              <a:rPr lang="en-US" sz="1200" b="1" kern="1200" dirty="0">
                <a:solidFill>
                  <a:schemeClr val="tx1"/>
                </a:solidFill>
                <a:effectLst/>
                <a:latin typeface="+mn-lt"/>
                <a:ea typeface="+mn-ea"/>
                <a:cs typeface="+mn-cs"/>
              </a:rPr>
              <a:t>15% over a 5 year period</a:t>
            </a:r>
            <a:r>
              <a:rPr lang="en-US" sz="1200" kern="1200" dirty="0">
                <a:solidFill>
                  <a:schemeClr val="tx1"/>
                </a:solidFill>
                <a:effectLst/>
                <a:latin typeface="+mn-lt"/>
                <a:ea typeface="+mn-ea"/>
                <a:cs typeface="+mn-cs"/>
              </a:rPr>
              <a:t> through a range of catalytic policies and programs.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in-depth partnerships with cities like </a:t>
            </a:r>
            <a:r>
              <a:rPr lang="en-US" sz="1200" b="1" kern="1200" dirty="0">
                <a:solidFill>
                  <a:schemeClr val="tx1"/>
                </a:solidFill>
                <a:effectLst/>
                <a:latin typeface="+mn-lt"/>
                <a:ea typeface="+mn-ea"/>
                <a:cs typeface="+mn-cs"/>
              </a:rPr>
              <a:t>Denver and Baltimore are generating tools and strategies for innovation in additional cities</a:t>
            </a:r>
            <a:r>
              <a:rPr lang="en-US" sz="1200" kern="1200" dirty="0">
                <a:solidFill>
                  <a:schemeClr val="tx1"/>
                </a:solidFill>
                <a:effectLst/>
                <a:latin typeface="+mn-lt"/>
                <a:ea typeface="+mn-ea"/>
                <a:cs typeface="+mn-cs"/>
              </a:rPr>
              <a:t>, like Nashville, Atlanta, Pittsburgh, El Paso and many others.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USDN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 here’s what we’re doing about it. For the past 6 years, we’ve been engaged in the </a:t>
            </a:r>
            <a:r>
              <a:rPr lang="en-US" sz="1200" b="1" kern="1200" dirty="0">
                <a:solidFill>
                  <a:schemeClr val="tx1"/>
                </a:solidFill>
                <a:effectLst/>
                <a:latin typeface="+mn-lt"/>
                <a:ea typeface="+mn-ea"/>
                <a:cs typeface="+mn-cs"/>
              </a:rPr>
              <a:t>nation’s most comprehensive effort</a:t>
            </a:r>
            <a:r>
              <a:rPr lang="en-US" sz="1200" kern="1200" dirty="0">
                <a:solidFill>
                  <a:schemeClr val="tx1"/>
                </a:solidFill>
                <a:effectLst/>
                <a:latin typeface="+mn-lt"/>
                <a:ea typeface="+mn-ea"/>
                <a:cs typeface="+mn-cs"/>
              </a:rPr>
              <a:t> to raise awareness about food waste and </a:t>
            </a:r>
            <a:r>
              <a:rPr lang="en-US" sz="1200" b="1" kern="1200" dirty="0">
                <a:solidFill>
                  <a:schemeClr val="tx1"/>
                </a:solidFill>
                <a:effectLst/>
                <a:latin typeface="+mn-lt"/>
                <a:ea typeface="+mn-ea"/>
                <a:cs typeface="+mn-cs"/>
              </a:rPr>
              <a:t>quantify the scale</a:t>
            </a:r>
            <a:r>
              <a:rPr lang="en-US" sz="1200" kern="1200" dirty="0">
                <a:solidFill>
                  <a:schemeClr val="tx1"/>
                </a:solidFill>
                <a:effectLst/>
                <a:latin typeface="+mn-lt"/>
                <a:ea typeface="+mn-ea"/>
                <a:cs typeface="+mn-cs"/>
              </a:rPr>
              <a:t> of a too-often “invisible” issue.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Because </a:t>
            </a:r>
            <a:r>
              <a:rPr lang="en-US" sz="1200" b="1" kern="1200" dirty="0">
                <a:solidFill>
                  <a:schemeClr val="tx1"/>
                </a:solidFill>
                <a:effectLst/>
                <a:latin typeface="+mn-lt"/>
                <a:ea typeface="+mn-ea"/>
                <a:cs typeface="+mn-cs"/>
              </a:rPr>
              <a:t>few cities have quantified the amount, sources, or nature of food going to waste</a:t>
            </a:r>
            <a:r>
              <a:rPr lang="en-US" sz="1200" kern="1200" dirty="0">
                <a:solidFill>
                  <a:schemeClr val="tx1"/>
                </a:solidFill>
                <a:effectLst/>
                <a:latin typeface="+mn-lt"/>
                <a:ea typeface="+mn-ea"/>
                <a:cs typeface="+mn-cs"/>
              </a:rPr>
              <a:t> at the residential level or in institutional, commercial and industrial settings, </a:t>
            </a:r>
            <a:r>
              <a:rPr lang="en-US" sz="1200" b="1" kern="1200" dirty="0">
                <a:solidFill>
                  <a:schemeClr val="tx1"/>
                </a:solidFill>
                <a:effectLst/>
                <a:latin typeface="+mn-lt"/>
                <a:ea typeface="+mn-ea"/>
                <a:cs typeface="+mn-cs"/>
              </a:rPr>
              <a:t>we started with three cities</a:t>
            </a:r>
            <a:r>
              <a:rPr lang="en-US" sz="1200" kern="1200" dirty="0">
                <a:solidFill>
                  <a:schemeClr val="tx1"/>
                </a:solidFill>
                <a:effectLst/>
                <a:latin typeface="+mn-lt"/>
                <a:ea typeface="+mn-ea"/>
                <a:cs typeface="+mn-cs"/>
              </a:rPr>
              <a:t> – and asked the following questions, among others:</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Where is food being wasted?</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What type of food is going to waste?</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How can it be prevented?</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 well as:</a:t>
            </a:r>
          </a:p>
          <a:p>
            <a:pPr lvl="0"/>
            <a:r>
              <a:rPr lang="en-US" sz="1200" i="1" kern="1200" dirty="0">
                <a:solidFill>
                  <a:schemeClr val="tx1"/>
                </a:solidFill>
                <a:effectLst/>
                <a:latin typeface="+mn-lt"/>
                <a:ea typeface="+mn-ea"/>
                <a:cs typeface="+mn-cs"/>
              </a:rPr>
              <a:t>How much surplus food can be redirected to people in need?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How can cities tackle the challenge of wasted food most effectively?</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9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Talking Points: </a:t>
            </a:r>
            <a:r>
              <a:rPr lang="en-US"/>
              <a:t>Food waste happens at every stage of our food system from farm to fork.  But if you look at the blue band in this chart – the largest chunk – that is the portion of U.S. food waste that occurs in consumers’ homes, representing about 43% of all food wasted.  Although it is not widely recognized, consumers at home are the largest single source of wasted food in the United States. From there, restaurants are the second largest source, at 18% of the total. Grocery stores and distribution generate another 13% and institutional food service (like colleges, hotels and stadiums) generates another 8% of the food waste produced in the U.S. Added together, foodservice businesses represent approximately another 40% of the estimated food waste generated in the US, or about equal to the amount of waste generated by households.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938EB1FE-A49A-4B7E-BD07-BDB5CF42F0AC}" type="slidenum">
              <a:rPr lang="en-US" smtClean="0"/>
              <a:t>14</a:t>
            </a:fld>
            <a:endParaRPr lang="en-US"/>
          </a:p>
        </p:txBody>
      </p:sp>
    </p:spTree>
    <p:extLst>
      <p:ext uri="{BB962C8B-B14F-4D97-AF65-F5344CB8AC3E}">
        <p14:creationId xmlns:p14="http://schemas.microsoft.com/office/powerpoint/2010/main" val="353054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411146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Environmental Protection Agency created a helpful graphic for understanding the hierarchy of addressing food waste. The greatest environmental and social benefits associated with food waste are in preventing food from being wasted in the first place. For businesses, this can mean ensuring that all food purchased is consumed, through strategies such as cooking with all parts of food, practicing better food safety protocols to avoid the need for disposal, and evaluating surpluses in inventory. If, after maximizing food waste prevention, businesses still have surplus food, it’s important to donate suitable food for redistribution to people in need. Finally, any inedible parts or food that cannot be eaten should be recycled through composting, anaerobic digestion, or animal feed. </a:t>
            </a:r>
          </a:p>
        </p:txBody>
      </p:sp>
      <p:sp>
        <p:nvSpPr>
          <p:cNvPr id="4" name="Slide Number Placeholder 3"/>
          <p:cNvSpPr>
            <a:spLocks noGrp="1"/>
          </p:cNvSpPr>
          <p:nvPr>
            <p:ph type="sldNum" sz="quarter" idx="5"/>
          </p:nvPr>
        </p:nvSpPr>
        <p:spPr/>
        <p:txBody>
          <a:bodyPr/>
          <a:lstStyle/>
          <a:p>
            <a:fld id="{4C0D4E0D-B6E7-41A8-A43F-296789FAB0E1}" type="slidenum">
              <a:rPr lang="en-US" smtClean="0"/>
              <a:t>16</a:t>
            </a:fld>
            <a:endParaRPr lang="en-US"/>
          </a:p>
        </p:txBody>
      </p:sp>
    </p:spTree>
    <p:extLst>
      <p:ext uri="{BB962C8B-B14F-4D97-AF65-F5344CB8AC3E}">
        <p14:creationId xmlns:p14="http://schemas.microsoft.com/office/powerpoint/2010/main" val="1099085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2662402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3273745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8EB1FE-A49A-4B7E-BD07-BDB5CF42F0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63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AEFCD-857A-43C8-A45B-D4E4E58C26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68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Some of you may not know NRDC so I wanted to quickly introduce our organization.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NRDC is one of the </a:t>
            </a:r>
            <a:r>
              <a:rPr lang="en-US" sz="1200" b="1" i="0" kern="1200">
                <a:solidFill>
                  <a:schemeClr val="tx1"/>
                </a:solidFill>
                <a:effectLst/>
                <a:latin typeface="+mn-lt"/>
                <a:ea typeface="+mn-ea"/>
                <a:cs typeface="+mn-cs"/>
              </a:rPr>
              <a:t>U.S.’s largest environmental groups</a:t>
            </a:r>
            <a:r>
              <a:rPr lang="en-US" sz="1200" b="0" i="0" kern="1200">
                <a:solidFill>
                  <a:schemeClr val="tx1"/>
                </a:solidFill>
                <a:effectLst/>
                <a:latin typeface="+mn-lt"/>
                <a:ea typeface="+mn-ea"/>
                <a:cs typeface="+mn-cs"/>
              </a:rPr>
              <a:t> made up of scientists, lawyers, policy advocates, and a big network of online activists and members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We’ve led the way on many of the nation's key environmental rules – using many different strategies.  We help write</a:t>
            </a:r>
            <a:r>
              <a:rPr lang="en-US" sz="1200" b="1" i="0" kern="1200">
                <a:solidFill>
                  <a:schemeClr val="tx1"/>
                </a:solidFill>
                <a:effectLst/>
                <a:latin typeface="+mn-lt"/>
                <a:ea typeface="+mn-ea"/>
                <a:cs typeface="+mn-cs"/>
              </a:rPr>
              <a:t> legislation</a:t>
            </a:r>
            <a:r>
              <a:rPr lang="en-US" sz="1200" b="0" i="0" kern="1200">
                <a:solidFill>
                  <a:schemeClr val="tx1"/>
                </a:solidFill>
                <a:effectLst/>
                <a:latin typeface="+mn-lt"/>
                <a:ea typeface="+mn-ea"/>
                <a:cs typeface="+mn-cs"/>
              </a:rPr>
              <a:t>, we use </a:t>
            </a:r>
            <a:r>
              <a:rPr lang="en-US" sz="1200" b="1" i="0" kern="1200">
                <a:solidFill>
                  <a:schemeClr val="tx1"/>
                </a:solidFill>
                <a:effectLst/>
                <a:latin typeface="+mn-lt"/>
                <a:ea typeface="+mn-ea"/>
                <a:cs typeface="+mn-cs"/>
              </a:rPr>
              <a:t>lawsuits </a:t>
            </a:r>
            <a:r>
              <a:rPr lang="en-US" sz="1200" b="0" i="0" kern="1200">
                <a:solidFill>
                  <a:schemeClr val="tx1"/>
                </a:solidFill>
                <a:effectLst/>
                <a:latin typeface="+mn-lt"/>
                <a:ea typeface="+mn-ea"/>
                <a:cs typeface="+mn-cs"/>
              </a:rPr>
              <a:t>when the government when it’s not protecting our environment like the law requires; we </a:t>
            </a:r>
            <a:r>
              <a:rPr lang="en-US" sz="1200" b="1" i="0" kern="1200">
                <a:solidFill>
                  <a:schemeClr val="tx1"/>
                </a:solidFill>
                <a:effectLst/>
                <a:latin typeface="+mn-lt"/>
                <a:ea typeface="+mn-ea"/>
                <a:cs typeface="+mn-cs"/>
              </a:rPr>
              <a:t>educate policy makers</a:t>
            </a:r>
            <a:r>
              <a:rPr lang="en-US" sz="1200" b="0" i="0" kern="1200">
                <a:solidFill>
                  <a:schemeClr val="tx1"/>
                </a:solidFill>
                <a:effectLst/>
                <a:latin typeface="+mn-lt"/>
                <a:ea typeface="+mn-ea"/>
                <a:cs typeface="+mn-cs"/>
              </a:rPr>
              <a:t>; and we work with </a:t>
            </a:r>
            <a:r>
              <a:rPr lang="en-US" sz="1200" b="1" i="0" kern="1200">
                <a:solidFill>
                  <a:schemeClr val="tx1"/>
                </a:solidFill>
                <a:effectLst/>
                <a:latin typeface="+mn-lt"/>
                <a:ea typeface="+mn-ea"/>
                <a:cs typeface="+mn-cs"/>
              </a:rPr>
              <a:t>companies</a:t>
            </a:r>
            <a:r>
              <a:rPr lang="en-US" sz="1200" b="0" i="0" kern="1200">
                <a:solidFill>
                  <a:schemeClr val="tx1"/>
                </a:solidFill>
                <a:effectLst/>
                <a:latin typeface="+mn-lt"/>
                <a:ea typeface="+mn-ea"/>
                <a:cs typeface="+mn-cs"/>
              </a:rPr>
              <a:t> to improve their environmental practices. And our focus areas range – from protecting our water supply, to addressing food waste.  </a:t>
            </a:r>
          </a:p>
          <a:p>
            <a:pPr rtl="0" fontAlgn="base"/>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For the past 6 years, NRDC has developed the </a:t>
            </a:r>
            <a:r>
              <a:rPr lang="en-US" sz="1200" b="1" i="0" kern="1200">
                <a:solidFill>
                  <a:schemeClr val="tx1"/>
                </a:solidFill>
                <a:effectLst/>
                <a:latin typeface="+mn-lt"/>
                <a:ea typeface="+mn-ea"/>
                <a:cs typeface="+mn-cs"/>
              </a:rPr>
              <a:t>nation’s most comprehensive effort</a:t>
            </a:r>
            <a:r>
              <a:rPr lang="en-US" sz="1200" b="0" i="0" kern="1200">
                <a:solidFill>
                  <a:schemeClr val="tx1"/>
                </a:solidFill>
                <a:effectLst/>
                <a:latin typeface="+mn-lt"/>
                <a:ea typeface="+mn-ea"/>
                <a:cs typeface="+mn-cs"/>
              </a:rPr>
              <a:t> to address food waste – and over the past 4 years, our work has taken root in cities through our Food Matters project.  </a:t>
            </a:r>
          </a:p>
          <a:p>
            <a:pPr rtl="0" fontAlgn="base"/>
            <a:endParaRPr lang="en-US" sz="1200" b="0" i="0" kern="1200">
              <a:solidFill>
                <a:schemeClr val="tx1"/>
              </a:solidFill>
              <a:effectLst/>
              <a:latin typeface="+mn-lt"/>
              <a:ea typeface="+mn-ea"/>
              <a:cs typeface="+mn-cs"/>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0E807E7E-97E5-428C-B219-41BAF2C3AA63}"/>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693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MADDIE: So, speaking of resources, that leads us to food waste trivia time! Let’s start by understanding the water use associated with food waste. </a:t>
            </a:r>
          </a:p>
          <a:p>
            <a:endParaRPr lang="en-US"/>
          </a:p>
          <a:p>
            <a:endParaRPr lang="en-US"/>
          </a:p>
        </p:txBody>
      </p:sp>
      <p:sp>
        <p:nvSpPr>
          <p:cNvPr id="4" name="Slide Number Placeholder 3"/>
          <p:cNvSpPr>
            <a:spLocks noGrp="1"/>
          </p:cNvSpPr>
          <p:nvPr>
            <p:ph type="sldNum" sz="quarter" idx="5"/>
          </p:nvPr>
        </p:nvSpPr>
        <p:spPr/>
        <p:txBody>
          <a:bodyPr/>
          <a:lstStyle/>
          <a:p>
            <a:fld id="{4C0D4E0D-B6E7-41A8-A43F-296789FAB0E1}" type="slidenum">
              <a:rPr lang="en-US" smtClean="0"/>
              <a:t>4</a:t>
            </a:fld>
            <a:endParaRPr lang="en-US"/>
          </a:p>
        </p:txBody>
      </p:sp>
    </p:spTree>
    <p:extLst>
      <p:ext uri="{BB962C8B-B14F-4D97-AF65-F5344CB8AC3E}">
        <p14:creationId xmlns:p14="http://schemas.microsoft.com/office/powerpoint/2010/main" val="170787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a:p>
            <a:endParaRPr lang="en-US">
              <a:cs typeface="Calibri"/>
            </a:endParaRPr>
          </a:p>
          <a:p>
            <a:pPr marL="171450" indent="-171450">
              <a:buFontTx/>
              <a:buChar char="-"/>
            </a:pPr>
            <a:r>
              <a:rPr lang="en-US">
                <a:cs typeface="Calibri"/>
              </a:rPr>
              <a:t>feed, cooling eggs, washing</a:t>
            </a:r>
          </a:p>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fld id="{4C0D4E0D-B6E7-41A8-A43F-296789FAB0E1}" type="slidenum">
              <a:rPr lang="en-US" smtClean="0"/>
              <a:t>5</a:t>
            </a:fld>
            <a:endParaRPr lang="en-US"/>
          </a:p>
        </p:txBody>
      </p:sp>
    </p:spTree>
    <p:extLst>
      <p:ext uri="{BB962C8B-B14F-4D97-AF65-F5344CB8AC3E}">
        <p14:creationId xmlns:p14="http://schemas.microsoft.com/office/powerpoint/2010/main" val="148022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Nina: </a:t>
            </a:r>
            <a:r>
              <a:rPr lang="en-US" sz="1200" kern="1200">
                <a:solidFill>
                  <a:schemeClr val="tx1"/>
                </a:solidFill>
                <a:effectLst/>
                <a:latin typeface="+mn-lt"/>
                <a:ea typeface="+mn-ea"/>
                <a:cs typeface="+mn-cs"/>
              </a:rPr>
              <a:t>In a drought prone state like California, water use is of tremendous importance to us. But it’s not the only resources used up by food waste. Food Waste is responsible for a lot of carbon pollution. Food waste is responsible for how many passenger vehicles worth of </a:t>
            </a:r>
            <a:r>
              <a:rPr lang="en-US" sz="1200" kern="1200" err="1">
                <a:solidFill>
                  <a:schemeClr val="tx1"/>
                </a:solidFill>
                <a:effectLst/>
                <a:latin typeface="+mn-lt"/>
                <a:ea typeface="+mn-ea"/>
                <a:cs typeface="+mn-cs"/>
              </a:rPr>
              <a:t>ghg</a:t>
            </a:r>
            <a:r>
              <a:rPr lang="en-US" sz="1200" kern="1200">
                <a:solidFill>
                  <a:schemeClr val="tx1"/>
                </a:solidFill>
                <a:effectLst/>
                <a:latin typeface="+mn-lt"/>
                <a:ea typeface="+mn-ea"/>
                <a:cs typeface="+mn-cs"/>
              </a:rPr>
              <a:t> emissions?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D4E0D-B6E7-41A8-A43F-296789FAB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20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D4E0D-B6E7-41A8-A43F-296789FAB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3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D4E0D-B6E7-41A8-A43F-296789FAB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44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NINA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D4E0D-B6E7-41A8-A43F-296789FAB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9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Combined stats from ReFED, EPA, NRDC</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C8E01-0610-1C43-9A63-AB157A857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710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ernate Cover">
    <p:spTree>
      <p:nvGrpSpPr>
        <p:cNvPr id="1" name=""/>
        <p:cNvGrpSpPr/>
        <p:nvPr/>
      </p:nvGrpSpPr>
      <p:grpSpPr>
        <a:xfrm>
          <a:off x="0" y="0"/>
          <a:ext cx="0" cy="0"/>
          <a:chOff x="0" y="0"/>
          <a:chExt cx="0" cy="0"/>
        </a:xfrm>
      </p:grpSpPr>
      <p:pic>
        <p:nvPicPr>
          <p:cNvPr id="4" name="image1.png"/>
          <p:cNvPicPr>
            <a:picLocks noChangeAspect="1"/>
          </p:cNvPicPr>
          <p:nvPr userDrawn="1"/>
        </p:nvPicPr>
        <p:blipFill>
          <a:blip r:embed="rId2"/>
          <a:stretch>
            <a:fillRect/>
          </a:stretch>
        </p:blipFill>
        <p:spPr>
          <a:xfrm>
            <a:off x="3858024" y="231657"/>
            <a:ext cx="4475952" cy="5792408"/>
          </a:xfrm>
          <a:prstGeom prst="rect">
            <a:avLst/>
          </a:prstGeom>
          <a:ln w="12700">
            <a:miter lim="400000"/>
          </a:ln>
        </p:spPr>
      </p:pic>
      <p:sp>
        <p:nvSpPr>
          <p:cNvPr id="2" name="Title 1"/>
          <p:cNvSpPr>
            <a:spLocks noGrp="1"/>
          </p:cNvSpPr>
          <p:nvPr>
            <p:ph type="title" hasCustomPrompt="1"/>
          </p:nvPr>
        </p:nvSpPr>
        <p:spPr>
          <a:xfrm>
            <a:off x="609600" y="5706316"/>
            <a:ext cx="10972800" cy="635498"/>
          </a:xfrm>
        </p:spPr>
        <p:txBody>
          <a:bodyPr anchor="ctr"/>
          <a:lstStyle>
            <a:lvl1pPr>
              <a:lnSpc>
                <a:spcPct val="100000"/>
              </a:lnSpc>
              <a:defRPr sz="1600" baseline="0"/>
            </a:lvl1pPr>
          </a:lstStyle>
          <a:p>
            <a:r>
              <a:rPr lang="en-US"/>
              <a:t>TITLE OF PRESENTATION </a:t>
            </a:r>
            <a:br>
              <a:rPr lang="en-US"/>
            </a:br>
            <a:r>
              <a:rPr lang="en-US"/>
              <a:t>MONTH YYYY</a:t>
            </a:r>
          </a:p>
        </p:txBody>
      </p:sp>
    </p:spTree>
    <p:extLst>
      <p:ext uri="{BB962C8B-B14F-4D97-AF65-F5344CB8AC3E}">
        <p14:creationId xmlns:p14="http://schemas.microsoft.com/office/powerpoint/2010/main" val="174608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lue 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8095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08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76076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Light Blue 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53239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ight Blu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689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Light Blue Title Only and Bor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93836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Blue Title and Center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519178"/>
            <a:ext cx="10972800"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4004490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Light Blue Title and Center Small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339769"/>
            <a:ext cx="10972800"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32PT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1026732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ght Blue Title and Center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689903"/>
            <a:ext cx="10972800"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spTree>
    <p:extLst>
      <p:ext uri="{BB962C8B-B14F-4D97-AF65-F5344CB8AC3E}">
        <p14:creationId xmlns:p14="http://schemas.microsoft.com/office/powerpoint/2010/main" val="3608203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ght Blue Title and Center Small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458409"/>
            <a:ext cx="10972800"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70000"/>
              </a:lnSpc>
              <a:spcBef>
                <a:spcPts val="1000"/>
              </a:spcBef>
              <a:spcAft>
                <a:spcPts val="0"/>
              </a:spcAft>
              <a:buClrTx/>
              <a:buSzTx/>
              <a:buFont typeface="Arial"/>
              <a:buNone/>
              <a:tabLst/>
              <a:defRPr/>
            </a:pPr>
            <a:r>
              <a:rPr lang="en-US"/>
              <a:t>ARIAL BLACK 32PT</a:t>
            </a:r>
          </a:p>
        </p:txBody>
      </p:sp>
    </p:spTree>
    <p:extLst>
      <p:ext uri="{BB962C8B-B14F-4D97-AF65-F5344CB8AC3E}">
        <p14:creationId xmlns:p14="http://schemas.microsoft.com/office/powerpoint/2010/main" val="234807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2400" b="1" i="0" spc="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096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62992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Tree>
    <p:extLst>
      <p:ext uri="{BB962C8B-B14F-4D97-AF65-F5344CB8AC3E}">
        <p14:creationId xmlns:p14="http://schemas.microsoft.com/office/powerpoint/2010/main" val="2364408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ernate Cover">
    <p:spTree>
      <p:nvGrpSpPr>
        <p:cNvPr id="1" name=""/>
        <p:cNvGrpSpPr/>
        <p:nvPr/>
      </p:nvGrpSpPr>
      <p:grpSpPr>
        <a:xfrm>
          <a:off x="0" y="0"/>
          <a:ext cx="0" cy="0"/>
          <a:chOff x="0" y="0"/>
          <a:chExt cx="0" cy="0"/>
        </a:xfrm>
      </p:grpSpPr>
      <p:pic>
        <p:nvPicPr>
          <p:cNvPr id="4" name="image1.png"/>
          <p:cNvPicPr>
            <a:picLocks noChangeAspect="1"/>
          </p:cNvPicPr>
          <p:nvPr userDrawn="1"/>
        </p:nvPicPr>
        <p:blipFill>
          <a:blip r:embed="rId2"/>
          <a:stretch>
            <a:fillRect/>
          </a:stretch>
        </p:blipFill>
        <p:spPr>
          <a:xfrm>
            <a:off x="3858024" y="231657"/>
            <a:ext cx="4475952" cy="5792408"/>
          </a:xfrm>
          <a:prstGeom prst="rect">
            <a:avLst/>
          </a:prstGeom>
          <a:ln w="12700">
            <a:miter lim="400000"/>
          </a:ln>
        </p:spPr>
      </p:pic>
      <p:sp>
        <p:nvSpPr>
          <p:cNvPr id="2" name="Title 1"/>
          <p:cNvSpPr>
            <a:spLocks noGrp="1"/>
          </p:cNvSpPr>
          <p:nvPr>
            <p:ph type="title" hasCustomPrompt="1"/>
          </p:nvPr>
        </p:nvSpPr>
        <p:spPr>
          <a:xfrm>
            <a:off x="609600" y="5706316"/>
            <a:ext cx="10972800" cy="635498"/>
          </a:xfrm>
        </p:spPr>
        <p:txBody>
          <a:bodyPr anchor="ctr"/>
          <a:lstStyle>
            <a:lvl1pPr>
              <a:lnSpc>
                <a:spcPct val="100000"/>
              </a:lnSpc>
              <a:defRPr sz="1600" baseline="0"/>
            </a:lvl1pPr>
          </a:lstStyle>
          <a:p>
            <a:r>
              <a:rPr lang="en-US"/>
              <a:t>TITLE OF PRESENTATION </a:t>
            </a:r>
            <a:br>
              <a:rPr lang="en-US"/>
            </a:br>
            <a:r>
              <a:rPr lang="en-US"/>
              <a:t>MONTH YYYY</a:t>
            </a:r>
          </a:p>
        </p:txBody>
      </p:sp>
    </p:spTree>
    <p:extLst>
      <p:ext uri="{BB962C8B-B14F-4D97-AF65-F5344CB8AC3E}">
        <p14:creationId xmlns:p14="http://schemas.microsoft.com/office/powerpoint/2010/main" val="395713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2400" b="1" i="0" spc="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096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62992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Tree>
    <p:extLst>
      <p:ext uri="{BB962C8B-B14F-4D97-AF65-F5344CB8AC3E}">
        <p14:creationId xmlns:p14="http://schemas.microsoft.com/office/powerpoint/2010/main" val="2430825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Tree>
    <p:extLst>
      <p:ext uri="{BB962C8B-B14F-4D97-AF65-F5344CB8AC3E}">
        <p14:creationId xmlns:p14="http://schemas.microsoft.com/office/powerpoint/2010/main" val="8128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693760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and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4016023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6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247840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Gray and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2898151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5739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lue 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4674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Tree>
    <p:extLst>
      <p:ext uri="{BB962C8B-B14F-4D97-AF65-F5344CB8AC3E}">
        <p14:creationId xmlns:p14="http://schemas.microsoft.com/office/powerpoint/2010/main" val="3485437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77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15507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Light Blue 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58087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ight Blu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14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Light Blue Title Only and Bor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1859173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Blue Title and Center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519178"/>
            <a:ext cx="10972800"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777914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Light Blue Title and Center Small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339769"/>
            <a:ext cx="10972800"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32PT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1985974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ight Blue Title and Center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689903"/>
            <a:ext cx="10972800"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spTree>
    <p:extLst>
      <p:ext uri="{BB962C8B-B14F-4D97-AF65-F5344CB8AC3E}">
        <p14:creationId xmlns:p14="http://schemas.microsoft.com/office/powerpoint/2010/main" val="3342186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ght Blue Title and Center Small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458409"/>
            <a:ext cx="10972800"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70000"/>
              </a:lnSpc>
              <a:spcBef>
                <a:spcPts val="1000"/>
              </a:spcBef>
              <a:spcAft>
                <a:spcPts val="0"/>
              </a:spcAft>
              <a:buClrTx/>
              <a:buSzTx/>
              <a:buFont typeface="Arial"/>
              <a:buNone/>
              <a:tabLst/>
              <a:defRPr/>
            </a:pPr>
            <a:r>
              <a:rPr lang="en-US"/>
              <a:t>ARIAL BLACK 32PT</a:t>
            </a:r>
          </a:p>
        </p:txBody>
      </p:sp>
    </p:spTree>
    <p:extLst>
      <p:ext uri="{BB962C8B-B14F-4D97-AF65-F5344CB8AC3E}">
        <p14:creationId xmlns:p14="http://schemas.microsoft.com/office/powerpoint/2010/main" val="4222496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708727"/>
            <a:ext cx="10668000" cy="4417436"/>
          </a:xfrm>
        </p:spPr>
        <p:txBody>
          <a:bodyPr/>
          <a:lstStyle>
            <a:lvl1pPr marL="342882" indent="-342882">
              <a:lnSpc>
                <a:spcPts val="3200"/>
              </a:lnSpc>
              <a:spcBef>
                <a:spcPts val="1200"/>
              </a:spcBef>
              <a:buClr>
                <a:schemeClr val="accent1"/>
              </a:buClr>
              <a:buSzPct val="70000"/>
              <a:buFont typeface="Arial"/>
              <a:buChar char="•"/>
              <a:defRPr sz="2200">
                <a:solidFill>
                  <a:srgbClr val="545454"/>
                </a:solidFill>
              </a:defRPr>
            </a:lvl1pPr>
            <a:lvl2pPr marL="742912" indent="-285736">
              <a:lnSpc>
                <a:spcPts val="3200"/>
              </a:lnSpc>
              <a:spcBef>
                <a:spcPts val="1200"/>
              </a:spcBef>
              <a:buClr>
                <a:schemeClr val="accent1"/>
              </a:buClr>
              <a:buSzPct val="70000"/>
              <a:buFont typeface="Arial"/>
              <a:buChar char="•"/>
              <a:defRPr sz="2200">
                <a:solidFill>
                  <a:srgbClr val="545454"/>
                </a:solidFill>
              </a:defRPr>
            </a:lvl2pPr>
            <a:lvl3pPr marL="1142942" indent="-228588">
              <a:lnSpc>
                <a:spcPts val="3200"/>
              </a:lnSpc>
              <a:spcBef>
                <a:spcPts val="1200"/>
              </a:spcBef>
              <a:buClr>
                <a:schemeClr val="accent1"/>
              </a:buClr>
              <a:buSzPct val="70000"/>
              <a:buFont typeface="Arial"/>
              <a:buChar char="•"/>
              <a:defRPr sz="2200">
                <a:solidFill>
                  <a:srgbClr val="545454"/>
                </a:solidFill>
              </a:defRPr>
            </a:lvl3pPr>
            <a:lvl4pPr marL="1600118" indent="-228588">
              <a:lnSpc>
                <a:spcPts val="3200"/>
              </a:lnSpc>
              <a:spcBef>
                <a:spcPts val="1200"/>
              </a:spcBef>
              <a:buClr>
                <a:schemeClr val="accent1"/>
              </a:buClr>
              <a:buSzPct val="70000"/>
              <a:buFont typeface="Arial"/>
              <a:buChar char="•"/>
              <a:defRPr>
                <a:solidFill>
                  <a:srgbClr val="545454"/>
                </a:solidFill>
              </a:defRPr>
            </a:lvl4pPr>
            <a:lvl5pPr marL="2057295" indent="-228588">
              <a:lnSpc>
                <a:spcPts val="3200"/>
              </a:lnSpc>
              <a:spcBef>
                <a:spcPts val="1200"/>
              </a:spcBef>
              <a:buClr>
                <a:schemeClr val="accent1"/>
              </a:buClr>
              <a:buSzPct val="70000"/>
              <a:buFont typeface="Arial"/>
              <a:buChar char="•"/>
              <a:defRPr>
                <a:solidFill>
                  <a:srgbClr val="5454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62000" y="279866"/>
            <a:ext cx="10668000" cy="114300"/>
          </a:xfrm>
          <a:prstGeom prst="rect">
            <a:avLst/>
          </a:prstGeom>
        </p:spPr>
      </p:pic>
      <p:cxnSp>
        <p:nvCxnSpPr>
          <p:cNvPr id="11" name="Straight Connector 10"/>
          <p:cNvCxnSpPr/>
          <p:nvPr userDrawn="1"/>
        </p:nvCxnSpPr>
        <p:spPr>
          <a:xfrm>
            <a:off x="762000" y="1510290"/>
            <a:ext cx="10668000"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1414746" y="6356351"/>
            <a:ext cx="529552"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AAA992F6-0A7B-334A-9D55-6AB578A2FA35}" type="slidenum">
              <a:rPr lang="en-US" smtClean="0"/>
              <a:pPr/>
              <a:t>‹#›</a:t>
            </a:fld>
            <a:endParaRPr lang="en-US"/>
          </a:p>
        </p:txBody>
      </p:sp>
      <p:sp>
        <p:nvSpPr>
          <p:cNvPr id="14" name="Footer Placeholder 5"/>
          <p:cNvSpPr>
            <a:spLocks noGrp="1"/>
          </p:cNvSpPr>
          <p:nvPr>
            <p:ph type="ftr" sz="quarter" idx="3"/>
          </p:nvPr>
        </p:nvSpPr>
        <p:spPr>
          <a:xfrm>
            <a:off x="4244246" y="6356351"/>
            <a:ext cx="3860800" cy="365125"/>
          </a:xfrm>
          <a:prstGeom prst="rect">
            <a:avLst/>
          </a:prstGeom>
        </p:spPr>
        <p:txBody>
          <a:bodyPr anchor="ctr"/>
          <a:lstStyle>
            <a:lvl1pPr algn="ctr">
              <a:defRPr sz="1100">
                <a:solidFill>
                  <a:srgbClr val="787878"/>
                </a:solidFill>
                <a:latin typeface="Arial"/>
                <a:cs typeface="Arial"/>
              </a:defRPr>
            </a:lvl1pPr>
          </a:lstStyle>
          <a:p>
            <a:endParaRPr lang="en-US"/>
          </a:p>
        </p:txBody>
      </p:sp>
      <p:sp>
        <p:nvSpPr>
          <p:cNvPr id="8" name="Title 1"/>
          <p:cNvSpPr>
            <a:spLocks noGrp="1"/>
          </p:cNvSpPr>
          <p:nvPr>
            <p:ph type="title" hasCustomPrompt="1"/>
          </p:nvPr>
        </p:nvSpPr>
        <p:spPr>
          <a:xfrm>
            <a:off x="762000" y="598442"/>
            <a:ext cx="10668000" cy="653974"/>
          </a:xfrm>
          <a:prstGeom prst="rect">
            <a:avLst/>
          </a:prstGeom>
        </p:spPr>
        <p:txBody>
          <a:bodyPr tIns="91440" bIns="91440" anchor="ctr" anchorCtr="1">
            <a:normAutofit/>
          </a:bodyPr>
          <a:lstStyle>
            <a:lvl1pPr>
              <a:lnSpc>
                <a:spcPts val="3520"/>
              </a:lnSpc>
              <a:defRPr sz="3600">
                <a:solidFill>
                  <a:srgbClr val="14284B"/>
                </a:solidFill>
                <a:latin typeface="Georgia"/>
                <a:cs typeface="Georgia"/>
              </a:defRPr>
            </a:lvl1pPr>
          </a:lstStyle>
          <a:p>
            <a:r>
              <a:rPr lang="en-US"/>
              <a:t>Click to edit Master title style </a:t>
            </a:r>
          </a:p>
        </p:txBody>
      </p:sp>
    </p:spTree>
    <p:extLst>
      <p:ext uri="{BB962C8B-B14F-4D97-AF65-F5344CB8AC3E}">
        <p14:creationId xmlns:p14="http://schemas.microsoft.com/office/powerpoint/2010/main" val="561977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609867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ternate Cover">
    <p:spTree>
      <p:nvGrpSpPr>
        <p:cNvPr id="1" name=""/>
        <p:cNvGrpSpPr/>
        <p:nvPr/>
      </p:nvGrpSpPr>
      <p:grpSpPr>
        <a:xfrm>
          <a:off x="0" y="0"/>
          <a:ext cx="0" cy="0"/>
          <a:chOff x="0" y="0"/>
          <a:chExt cx="0" cy="0"/>
        </a:xfrm>
      </p:grpSpPr>
      <p:pic>
        <p:nvPicPr>
          <p:cNvPr id="4" name="image1.png"/>
          <p:cNvPicPr>
            <a:picLocks noChangeAspect="1"/>
          </p:cNvPicPr>
          <p:nvPr userDrawn="1"/>
        </p:nvPicPr>
        <p:blipFill>
          <a:blip r:embed="rId2"/>
          <a:stretch>
            <a:fillRect/>
          </a:stretch>
        </p:blipFill>
        <p:spPr>
          <a:xfrm>
            <a:off x="3858024" y="231657"/>
            <a:ext cx="4475952" cy="5792408"/>
          </a:xfrm>
          <a:prstGeom prst="rect">
            <a:avLst/>
          </a:prstGeom>
          <a:ln w="12700">
            <a:miter lim="400000"/>
          </a:ln>
        </p:spPr>
      </p:pic>
      <p:sp>
        <p:nvSpPr>
          <p:cNvPr id="2" name="Title 1"/>
          <p:cNvSpPr>
            <a:spLocks noGrp="1"/>
          </p:cNvSpPr>
          <p:nvPr>
            <p:ph type="title" hasCustomPrompt="1"/>
          </p:nvPr>
        </p:nvSpPr>
        <p:spPr>
          <a:xfrm>
            <a:off x="609600" y="5706316"/>
            <a:ext cx="10972800" cy="635498"/>
          </a:xfrm>
        </p:spPr>
        <p:txBody>
          <a:bodyPr anchor="ctr"/>
          <a:lstStyle>
            <a:lvl1pPr>
              <a:lnSpc>
                <a:spcPct val="100000"/>
              </a:lnSpc>
              <a:defRPr sz="1600" baseline="0"/>
            </a:lvl1pPr>
          </a:lstStyle>
          <a:p>
            <a:r>
              <a:rPr lang="en-US"/>
              <a:t>TITLE OF PRESENTATION </a:t>
            </a:r>
            <a:br>
              <a:rPr lang="en-US"/>
            </a:br>
            <a:r>
              <a:rPr lang="en-US"/>
              <a:t>MONTH YYYY</a:t>
            </a:r>
          </a:p>
        </p:txBody>
      </p:sp>
    </p:spTree>
    <p:extLst>
      <p:ext uri="{BB962C8B-B14F-4D97-AF65-F5344CB8AC3E}">
        <p14:creationId xmlns:p14="http://schemas.microsoft.com/office/powerpoint/2010/main" val="3690495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2400" b="1" i="0" spc="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096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6299200" y="1540525"/>
            <a:ext cx="5283200"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Tree>
    <p:extLst>
      <p:ext uri="{BB962C8B-B14F-4D97-AF65-F5344CB8AC3E}">
        <p14:creationId xmlns:p14="http://schemas.microsoft.com/office/powerpoint/2010/main" val="1085221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Tree>
    <p:extLst>
      <p:ext uri="{BB962C8B-B14F-4D97-AF65-F5344CB8AC3E}">
        <p14:creationId xmlns:p14="http://schemas.microsoft.com/office/powerpoint/2010/main" val="368602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99848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and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202703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02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341254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Gray and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117880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6025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Blue 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27812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and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653995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240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13883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Light Blue 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68043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ight Blu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185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Light Blue Title Only and Bor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3057731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Blue Title and Center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519178"/>
            <a:ext cx="10972800"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358748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Light Blue Title and Center Small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339769"/>
            <a:ext cx="10972800"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32PT</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2979184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Light Blue Title and Center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689903"/>
            <a:ext cx="10972800"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spTree>
    <p:extLst>
      <p:ext uri="{BB962C8B-B14F-4D97-AF65-F5344CB8AC3E}">
        <p14:creationId xmlns:p14="http://schemas.microsoft.com/office/powerpoint/2010/main" val="27829835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ight Blue Title and Center Small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609600" y="1458409"/>
            <a:ext cx="10972800"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70000"/>
              </a:lnSpc>
              <a:spcBef>
                <a:spcPts val="1000"/>
              </a:spcBef>
              <a:spcAft>
                <a:spcPts val="0"/>
              </a:spcAft>
              <a:buClrTx/>
              <a:buSzTx/>
              <a:buFont typeface="Arial"/>
              <a:buNone/>
              <a:tabLst/>
              <a:defRPr/>
            </a:pPr>
            <a:r>
              <a:rPr lang="en-US"/>
              <a:t>ARIAL BLACK 32PT</a:t>
            </a:r>
          </a:p>
        </p:txBody>
      </p:sp>
    </p:spTree>
    <p:extLst>
      <p:ext uri="{BB962C8B-B14F-4D97-AF65-F5344CB8AC3E}">
        <p14:creationId xmlns:p14="http://schemas.microsoft.com/office/powerpoint/2010/main" val="810297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708727"/>
            <a:ext cx="10668000" cy="4417436"/>
          </a:xfrm>
        </p:spPr>
        <p:txBody>
          <a:bodyPr/>
          <a:lstStyle>
            <a:lvl1pPr marL="342882" indent="-342882">
              <a:lnSpc>
                <a:spcPts val="3200"/>
              </a:lnSpc>
              <a:spcBef>
                <a:spcPts val="1200"/>
              </a:spcBef>
              <a:buClr>
                <a:schemeClr val="accent1"/>
              </a:buClr>
              <a:buSzPct val="70000"/>
              <a:buFont typeface="Arial"/>
              <a:buChar char="•"/>
              <a:defRPr sz="2200">
                <a:solidFill>
                  <a:srgbClr val="545454"/>
                </a:solidFill>
              </a:defRPr>
            </a:lvl1pPr>
            <a:lvl2pPr marL="742912" indent="-285736">
              <a:lnSpc>
                <a:spcPts val="3200"/>
              </a:lnSpc>
              <a:spcBef>
                <a:spcPts val="1200"/>
              </a:spcBef>
              <a:buClr>
                <a:schemeClr val="accent1"/>
              </a:buClr>
              <a:buSzPct val="70000"/>
              <a:buFont typeface="Arial"/>
              <a:buChar char="•"/>
              <a:defRPr sz="2200">
                <a:solidFill>
                  <a:srgbClr val="545454"/>
                </a:solidFill>
              </a:defRPr>
            </a:lvl2pPr>
            <a:lvl3pPr marL="1142942" indent="-228588">
              <a:lnSpc>
                <a:spcPts val="3200"/>
              </a:lnSpc>
              <a:spcBef>
                <a:spcPts val="1200"/>
              </a:spcBef>
              <a:buClr>
                <a:schemeClr val="accent1"/>
              </a:buClr>
              <a:buSzPct val="70000"/>
              <a:buFont typeface="Arial"/>
              <a:buChar char="•"/>
              <a:defRPr sz="2200">
                <a:solidFill>
                  <a:srgbClr val="545454"/>
                </a:solidFill>
              </a:defRPr>
            </a:lvl3pPr>
            <a:lvl4pPr marL="1600118" indent="-228588">
              <a:lnSpc>
                <a:spcPts val="3200"/>
              </a:lnSpc>
              <a:spcBef>
                <a:spcPts val="1200"/>
              </a:spcBef>
              <a:buClr>
                <a:schemeClr val="accent1"/>
              </a:buClr>
              <a:buSzPct val="70000"/>
              <a:buFont typeface="Arial"/>
              <a:buChar char="•"/>
              <a:defRPr>
                <a:solidFill>
                  <a:srgbClr val="545454"/>
                </a:solidFill>
              </a:defRPr>
            </a:lvl4pPr>
            <a:lvl5pPr marL="2057295" indent="-228588">
              <a:lnSpc>
                <a:spcPts val="3200"/>
              </a:lnSpc>
              <a:spcBef>
                <a:spcPts val="1200"/>
              </a:spcBef>
              <a:buClr>
                <a:schemeClr val="accent1"/>
              </a:buClr>
              <a:buSzPct val="70000"/>
              <a:buFont typeface="Arial"/>
              <a:buChar char="•"/>
              <a:defRPr>
                <a:solidFill>
                  <a:srgbClr val="5454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62000" y="279866"/>
            <a:ext cx="10668000" cy="114300"/>
          </a:xfrm>
          <a:prstGeom prst="rect">
            <a:avLst/>
          </a:prstGeom>
        </p:spPr>
      </p:pic>
      <p:cxnSp>
        <p:nvCxnSpPr>
          <p:cNvPr id="11" name="Straight Connector 10"/>
          <p:cNvCxnSpPr/>
          <p:nvPr userDrawn="1"/>
        </p:nvCxnSpPr>
        <p:spPr>
          <a:xfrm>
            <a:off x="762000" y="1510290"/>
            <a:ext cx="10668000"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1414746" y="6356351"/>
            <a:ext cx="529552"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AAA992F6-0A7B-334A-9D55-6AB578A2FA35}" type="slidenum">
              <a:rPr lang="en-US" smtClean="0"/>
              <a:pPr/>
              <a:t>‹#›</a:t>
            </a:fld>
            <a:endParaRPr lang="en-US"/>
          </a:p>
        </p:txBody>
      </p:sp>
      <p:sp>
        <p:nvSpPr>
          <p:cNvPr id="14" name="Footer Placeholder 5"/>
          <p:cNvSpPr>
            <a:spLocks noGrp="1"/>
          </p:cNvSpPr>
          <p:nvPr>
            <p:ph type="ftr" sz="quarter" idx="3"/>
          </p:nvPr>
        </p:nvSpPr>
        <p:spPr>
          <a:xfrm>
            <a:off x="4244246" y="6356351"/>
            <a:ext cx="3860800" cy="365125"/>
          </a:xfrm>
          <a:prstGeom prst="rect">
            <a:avLst/>
          </a:prstGeom>
        </p:spPr>
        <p:txBody>
          <a:bodyPr anchor="ctr"/>
          <a:lstStyle>
            <a:lvl1pPr algn="ctr">
              <a:defRPr sz="1100">
                <a:solidFill>
                  <a:srgbClr val="787878"/>
                </a:solidFill>
                <a:latin typeface="Arial"/>
                <a:cs typeface="Arial"/>
              </a:defRPr>
            </a:lvl1pPr>
          </a:lstStyle>
          <a:p>
            <a:endParaRPr lang="en-US"/>
          </a:p>
        </p:txBody>
      </p:sp>
      <p:sp>
        <p:nvSpPr>
          <p:cNvPr id="8" name="Title 1"/>
          <p:cNvSpPr>
            <a:spLocks noGrp="1"/>
          </p:cNvSpPr>
          <p:nvPr>
            <p:ph type="title" hasCustomPrompt="1"/>
          </p:nvPr>
        </p:nvSpPr>
        <p:spPr>
          <a:xfrm>
            <a:off x="762000" y="598442"/>
            <a:ext cx="10668000" cy="653974"/>
          </a:xfrm>
          <a:prstGeom prst="rect">
            <a:avLst/>
          </a:prstGeom>
        </p:spPr>
        <p:txBody>
          <a:bodyPr tIns="91440" bIns="91440" anchor="ctr" anchorCtr="1">
            <a:normAutofit/>
          </a:bodyPr>
          <a:lstStyle>
            <a:lvl1pPr>
              <a:lnSpc>
                <a:spcPts val="3520"/>
              </a:lnSpc>
              <a:defRPr sz="3600">
                <a:solidFill>
                  <a:srgbClr val="14284B"/>
                </a:solidFill>
                <a:latin typeface="Georgia"/>
                <a:cs typeface="Georgia"/>
              </a:defRPr>
            </a:lvl1pPr>
          </a:lstStyle>
          <a:p>
            <a:r>
              <a:rPr lang="en-US"/>
              <a:t>Click to edit Master title style </a:t>
            </a:r>
          </a:p>
        </p:txBody>
      </p:sp>
    </p:spTree>
    <p:extLst>
      <p:ext uri="{BB962C8B-B14F-4D97-AF65-F5344CB8AC3E}">
        <p14:creationId xmlns:p14="http://schemas.microsoft.com/office/powerpoint/2010/main" val="30206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874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lterna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706316"/>
            <a:ext cx="10972800" cy="635498"/>
          </a:xfrm>
        </p:spPr>
        <p:txBody>
          <a:bodyPr anchor="ctr"/>
          <a:lstStyle>
            <a:lvl1pPr algn="ctr">
              <a:lnSpc>
                <a:spcPct val="100000"/>
              </a:lnSpc>
              <a:defRPr sz="1600" baseline="0"/>
            </a:lvl1pPr>
          </a:lstStyle>
          <a:p>
            <a:r>
              <a:rPr lang="en-US"/>
              <a:t>TITLE OF PRESENTATION </a:t>
            </a:r>
            <a:br>
              <a:rPr lang="en-US"/>
            </a:br>
            <a:r>
              <a:rPr lang="en-US"/>
              <a:t>MONTH YYYY</a:t>
            </a:r>
          </a:p>
        </p:txBody>
      </p:sp>
    </p:spTree>
    <p:extLst>
      <p:ext uri="{BB962C8B-B14F-4D97-AF65-F5344CB8AC3E}">
        <p14:creationId xmlns:p14="http://schemas.microsoft.com/office/powerpoint/2010/main" val="3871279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11" name="Date Placeholder 10">
            <a:extLst>
              <a:ext uri="{FF2B5EF4-FFF2-40B4-BE49-F238E27FC236}">
                <a16:creationId xmlns:a16="http://schemas.microsoft.com/office/drawing/2014/main" id="{20BAAF77-2911-4356-9F4E-1E0C315DB8EC}"/>
              </a:ext>
            </a:extLst>
          </p:cNvPr>
          <p:cNvSpPr>
            <a:spLocks noGrp="1"/>
          </p:cNvSpPr>
          <p:nvPr>
            <p:ph type="dt" sz="half" idx="10"/>
          </p:nvPr>
        </p:nvSpPr>
        <p:spPr/>
        <p:txBody>
          <a:bodyPr/>
          <a:lstStyle/>
          <a:p>
            <a:fld id="{047EDD6F-6A90-1E47-AAE5-DEAB5BF865A9}" type="datetimeFigureOut">
              <a:rPr lang="en-US" smtClean="0"/>
              <a:pPr/>
              <a:t>10/27/2024</a:t>
            </a:fld>
            <a:endParaRPr lang="en-US"/>
          </a:p>
        </p:txBody>
      </p:sp>
      <p:sp>
        <p:nvSpPr>
          <p:cNvPr id="12" name="Footer Placeholder 11">
            <a:extLst>
              <a:ext uri="{FF2B5EF4-FFF2-40B4-BE49-F238E27FC236}">
                <a16:creationId xmlns:a16="http://schemas.microsoft.com/office/drawing/2014/main" id="{2D74A7DB-282C-473E-94DB-3C3262B86024}"/>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0CCAF596-35CF-4AD6-82E8-67934AE95A02}"/>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218164055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F31E439C-D925-2D47-BC86-2BA6A038BA5E}"/>
              </a:ext>
            </a:extLst>
          </p:cNvPr>
          <p:cNvSpPr>
            <a:spLocks noGrp="1"/>
          </p:cNvSpPr>
          <p:nvPr>
            <p:ph type="dt" sz="half" idx="10"/>
          </p:nvPr>
        </p:nvSpPr>
        <p:spPr/>
        <p:txBody>
          <a:bodyPr/>
          <a:lstStyle/>
          <a:p>
            <a:fld id="{047EDD6F-6A90-1E47-AAE5-DEAB5BF865A9}" type="datetimeFigureOut">
              <a:rPr lang="en-US" smtClean="0"/>
              <a:pPr/>
              <a:t>10/27/2024</a:t>
            </a:fld>
            <a:endParaRPr lang="en-US"/>
          </a:p>
        </p:txBody>
      </p:sp>
      <p:sp>
        <p:nvSpPr>
          <p:cNvPr id="5" name="Footer Placeholder 4">
            <a:extLst>
              <a:ext uri="{FF2B5EF4-FFF2-40B4-BE49-F238E27FC236}">
                <a16:creationId xmlns:a16="http://schemas.microsoft.com/office/drawing/2014/main" id="{4B836E80-3774-9842-B411-735A77C60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8587-4417-6543-A31E-C6BFFBC83479}"/>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697389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cxnSp>
        <p:nvCxnSpPr>
          <p:cNvPr id="4" name="Straight Connector 3">
            <a:extLst>
              <a:ext uri="{FF2B5EF4-FFF2-40B4-BE49-F238E27FC236}">
                <a16:creationId xmlns:a16="http://schemas.microsoft.com/office/drawing/2014/main" id="{B2B3D619-C8C7-0742-A80E-10C33A6004DE}"/>
              </a:ext>
            </a:extLst>
          </p:cNvPr>
          <p:cNvCxnSpPr/>
          <p:nvPr userDrawn="1"/>
        </p:nvCxnSpPr>
        <p:spPr>
          <a:xfrm>
            <a:off x="459582" y="6307549"/>
            <a:ext cx="113014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773F443-1331-EE48-8D5D-94316319E0DD}"/>
              </a:ext>
            </a:extLst>
          </p:cNvPr>
          <p:cNvSpPr>
            <a:spLocks noGrp="1"/>
          </p:cNvSpPr>
          <p:nvPr>
            <p:ph type="dt" sz="half" idx="10"/>
          </p:nvPr>
        </p:nvSpPr>
        <p:spPr/>
        <p:txBody>
          <a:bodyPr/>
          <a:lstStyle/>
          <a:p>
            <a:fld id="{047EDD6F-6A90-1E47-AAE5-DEAB5BF865A9}" type="datetimeFigureOut">
              <a:rPr lang="en-US" smtClean="0"/>
              <a:pPr/>
              <a:t>10/27/2024</a:t>
            </a:fld>
            <a:endParaRPr lang="en-US"/>
          </a:p>
        </p:txBody>
      </p:sp>
      <p:sp>
        <p:nvSpPr>
          <p:cNvPr id="6" name="Footer Placeholder 5">
            <a:extLst>
              <a:ext uri="{FF2B5EF4-FFF2-40B4-BE49-F238E27FC236}">
                <a16:creationId xmlns:a16="http://schemas.microsoft.com/office/drawing/2014/main" id="{2057FFF2-F28E-104F-A0F1-A94CBAAAC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4D1FC-2A09-8147-8B21-E44B3AB8CD65}"/>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1672768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9C30D4C7-FBC2-084A-B402-E731EEBC12E6}"/>
              </a:ext>
            </a:extLst>
          </p:cNvPr>
          <p:cNvCxnSpPr/>
          <p:nvPr userDrawn="1"/>
        </p:nvCxnSpPr>
        <p:spPr>
          <a:xfrm>
            <a:off x="459582" y="6307549"/>
            <a:ext cx="113014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F31E439C-D925-2D47-BC86-2BA6A038BA5E}"/>
              </a:ext>
            </a:extLst>
          </p:cNvPr>
          <p:cNvSpPr>
            <a:spLocks noGrp="1"/>
          </p:cNvSpPr>
          <p:nvPr>
            <p:ph type="dt" sz="half" idx="10"/>
          </p:nvPr>
        </p:nvSpPr>
        <p:spPr/>
        <p:txBody>
          <a:bodyPr/>
          <a:lstStyle/>
          <a:p>
            <a:fld id="{047EDD6F-6A90-1E47-AAE5-DEAB5BF865A9}" type="datetimeFigureOut">
              <a:rPr lang="en-US" smtClean="0"/>
              <a:pPr/>
              <a:t>10/27/2024</a:t>
            </a:fld>
            <a:endParaRPr lang="en-US"/>
          </a:p>
        </p:txBody>
      </p:sp>
      <p:sp>
        <p:nvSpPr>
          <p:cNvPr id="5" name="Footer Placeholder 4">
            <a:extLst>
              <a:ext uri="{FF2B5EF4-FFF2-40B4-BE49-F238E27FC236}">
                <a16:creationId xmlns:a16="http://schemas.microsoft.com/office/drawing/2014/main" id="{4B836E80-3774-9842-B411-735A77C60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8587-4417-6543-A31E-C6BFFBC83479}"/>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4033819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8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5C9AFFE-8BFC-9644-AD62-8DBE2B3F114B}"/>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109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Blue 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933C7387-48CC-0C44-86BB-51792B1AAA80}"/>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0567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671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AD37896A-C70B-3444-9CC3-139EB37702C5}"/>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43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9026410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Light Blue 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D8A1E9F4-B2EE-DA41-98AA-C1DA8CC97201}"/>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816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ight Blu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15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Light Blue Title and Center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54152" y="1689903"/>
            <a:ext cx="11283696"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spTree>
    <p:extLst>
      <p:ext uri="{BB962C8B-B14F-4D97-AF65-F5344CB8AC3E}">
        <p14:creationId xmlns:p14="http://schemas.microsoft.com/office/powerpoint/2010/main" val="1824305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ight Blue Title and Center Small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54152" y="1458409"/>
            <a:ext cx="11283696"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70000"/>
              </a:lnSpc>
              <a:spcBef>
                <a:spcPts val="1000"/>
              </a:spcBef>
              <a:spcAft>
                <a:spcPts val="0"/>
              </a:spcAft>
              <a:buClrTx/>
              <a:buSzTx/>
              <a:buFont typeface="Arial"/>
              <a:buNone/>
              <a:tabLst/>
              <a:defRPr/>
            </a:pPr>
            <a:r>
              <a:rPr lang="en-US"/>
              <a:t>ARIAL BLACK 32PT</a:t>
            </a:r>
          </a:p>
        </p:txBody>
      </p:sp>
    </p:spTree>
    <p:extLst>
      <p:ext uri="{BB962C8B-B14F-4D97-AF65-F5344CB8AC3E}">
        <p14:creationId xmlns:p14="http://schemas.microsoft.com/office/powerpoint/2010/main" val="1384262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708727"/>
            <a:ext cx="10668000" cy="4417436"/>
          </a:xfrm>
        </p:spPr>
        <p:txBody>
          <a:bodyPr/>
          <a:lstStyle>
            <a:lvl1pPr marL="457200" indent="-457200">
              <a:lnSpc>
                <a:spcPts val="3200"/>
              </a:lnSpc>
              <a:spcBef>
                <a:spcPts val="1200"/>
              </a:spcBef>
              <a:buClr>
                <a:schemeClr val="accent1"/>
              </a:buClr>
              <a:buSzPct val="100000"/>
              <a:buFont typeface="+mj-lt"/>
              <a:buAutoNum type="arabicPeriod"/>
              <a:defRPr sz="2200">
                <a:solidFill>
                  <a:srgbClr val="545454"/>
                </a:solidFill>
              </a:defRPr>
            </a:lvl1pPr>
            <a:lvl2pPr marL="914400" indent="-457200">
              <a:lnSpc>
                <a:spcPts val="3200"/>
              </a:lnSpc>
              <a:spcBef>
                <a:spcPts val="1200"/>
              </a:spcBef>
              <a:buClr>
                <a:schemeClr val="accent1"/>
              </a:buClr>
              <a:buSzPct val="100000"/>
              <a:buFont typeface="+mj-lt"/>
              <a:buAutoNum type="arabicPeriod"/>
              <a:defRPr sz="2200">
                <a:solidFill>
                  <a:srgbClr val="545454"/>
                </a:solidFill>
              </a:defRPr>
            </a:lvl2pPr>
            <a:lvl3pPr marL="1371600" indent="-457200">
              <a:lnSpc>
                <a:spcPts val="3200"/>
              </a:lnSpc>
              <a:spcBef>
                <a:spcPts val="1200"/>
              </a:spcBef>
              <a:buClr>
                <a:schemeClr val="accent1"/>
              </a:buClr>
              <a:buSzPct val="100000"/>
              <a:buFont typeface="+mj-lt"/>
              <a:buAutoNum type="arabicPeriod"/>
              <a:defRPr sz="2200">
                <a:solidFill>
                  <a:srgbClr val="545454"/>
                </a:solidFill>
              </a:defRPr>
            </a:lvl3pPr>
            <a:lvl4pPr marL="1828800" indent="-457200">
              <a:lnSpc>
                <a:spcPts val="3200"/>
              </a:lnSpc>
              <a:spcBef>
                <a:spcPts val="1200"/>
              </a:spcBef>
              <a:buClr>
                <a:schemeClr val="accent1"/>
              </a:buClr>
              <a:buSzPct val="100000"/>
              <a:buFont typeface="+mj-lt"/>
              <a:buAutoNum type="arabicPeriod"/>
              <a:defRPr>
                <a:solidFill>
                  <a:srgbClr val="545454"/>
                </a:solidFill>
              </a:defRPr>
            </a:lvl4pPr>
            <a:lvl5pPr marL="2286000" indent="-457200">
              <a:lnSpc>
                <a:spcPts val="3200"/>
              </a:lnSpc>
              <a:spcBef>
                <a:spcPts val="1200"/>
              </a:spcBef>
              <a:buClr>
                <a:schemeClr val="accent1"/>
              </a:buClr>
              <a:buSzPct val="100000"/>
              <a:buFont typeface="+mj-lt"/>
              <a:buAutoNum type="arabicPeriod"/>
              <a:defRPr>
                <a:solidFill>
                  <a:srgbClr val="54545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762000" y="1510290"/>
            <a:ext cx="10668000" cy="0"/>
          </a:xfrm>
          <a:prstGeom prst="line">
            <a:avLst/>
          </a:prstGeom>
          <a:ln w="6350"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1414745" y="6356351"/>
            <a:ext cx="529552"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AAA992F6-0A7B-334A-9D55-6AB578A2FA35}" type="slidenum">
              <a:rPr lang="en-US" smtClean="0"/>
              <a:pPr/>
              <a:t>‹#›</a:t>
            </a:fld>
            <a:endParaRPr lang="en-US"/>
          </a:p>
        </p:txBody>
      </p:sp>
      <p:sp>
        <p:nvSpPr>
          <p:cNvPr id="15" name="Footer Placeholder 5"/>
          <p:cNvSpPr>
            <a:spLocks noGrp="1"/>
          </p:cNvSpPr>
          <p:nvPr>
            <p:ph type="ftr" sz="quarter" idx="3"/>
          </p:nvPr>
        </p:nvSpPr>
        <p:spPr>
          <a:xfrm>
            <a:off x="4244245" y="6356351"/>
            <a:ext cx="3860800" cy="365125"/>
          </a:xfrm>
          <a:prstGeom prst="rect">
            <a:avLst/>
          </a:prstGeom>
        </p:spPr>
        <p:txBody>
          <a:bodyPr anchor="ctr"/>
          <a:lstStyle>
            <a:lvl1pPr algn="ctr">
              <a:defRPr sz="1100">
                <a:solidFill>
                  <a:srgbClr val="787878"/>
                </a:solidFill>
                <a:latin typeface="Arial"/>
                <a:cs typeface="Arial"/>
              </a:defRPr>
            </a:lvl1pPr>
          </a:lstStyle>
          <a:p>
            <a:endParaRPr lang="en-US"/>
          </a:p>
        </p:txBody>
      </p:sp>
      <p:pic>
        <p:nvPicPr>
          <p:cNvPr id="10" name="Picture 9"/>
          <p:cNvPicPr>
            <a:picLocks noChangeAspect="1"/>
          </p:cNvPicPr>
          <p:nvPr userDrawn="1"/>
        </p:nvPicPr>
        <p:blipFill>
          <a:blip r:embed="rId2"/>
          <a:stretch>
            <a:fillRect/>
          </a:stretch>
        </p:blipFill>
        <p:spPr>
          <a:xfrm>
            <a:off x="762000" y="279866"/>
            <a:ext cx="10668000" cy="114300"/>
          </a:xfrm>
          <a:prstGeom prst="rect">
            <a:avLst/>
          </a:prstGeom>
        </p:spPr>
      </p:pic>
      <p:sp>
        <p:nvSpPr>
          <p:cNvPr id="14" name="Title 1"/>
          <p:cNvSpPr>
            <a:spLocks noGrp="1"/>
          </p:cNvSpPr>
          <p:nvPr>
            <p:ph type="title" hasCustomPrompt="1"/>
          </p:nvPr>
        </p:nvSpPr>
        <p:spPr>
          <a:xfrm>
            <a:off x="762000" y="598442"/>
            <a:ext cx="10668000" cy="653974"/>
          </a:xfrm>
          <a:prstGeom prst="rect">
            <a:avLst/>
          </a:prstGeom>
        </p:spPr>
        <p:txBody>
          <a:bodyPr tIns="91440" bIns="91440" anchor="ctr" anchorCtr="1">
            <a:normAutofit/>
          </a:bodyPr>
          <a:lstStyle>
            <a:lvl1pPr>
              <a:lnSpc>
                <a:spcPts val="3520"/>
              </a:lnSpc>
              <a:defRPr sz="3600">
                <a:solidFill>
                  <a:srgbClr val="14284B"/>
                </a:solidFill>
                <a:latin typeface="Georgia"/>
                <a:cs typeface="Georgia"/>
              </a:defRPr>
            </a:lvl1pPr>
          </a:lstStyle>
          <a:p>
            <a:r>
              <a:rPr lang="en-US"/>
              <a:t>Click to edit Master title style </a:t>
            </a:r>
          </a:p>
        </p:txBody>
      </p:sp>
    </p:spTree>
    <p:extLst>
      <p:ext uri="{BB962C8B-B14F-4D97-AF65-F5344CB8AC3E}">
        <p14:creationId xmlns:p14="http://schemas.microsoft.com/office/powerpoint/2010/main" val="4025857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3600" b="1" i="0" spc="0">
                <a:latin typeface="Arial Black" panose="020B0604020202020204" pitchFamily="34" charset="0"/>
                <a:cs typeface="Arial Black"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454152" y="1540525"/>
            <a:ext cx="11128248" cy="4250675"/>
          </a:xfrm>
        </p:spPr>
        <p:txBody>
          <a:bodyPr>
            <a:normAutofit/>
          </a:bodyPr>
          <a:lstStyle>
            <a:lvl1pPr algn="l">
              <a:lnSpc>
                <a:spcPct val="100000"/>
              </a:lnSpc>
              <a:spcBef>
                <a:spcPts val="0"/>
              </a:spcBef>
              <a:spcAft>
                <a:spcPts val="1000"/>
              </a:spcAft>
              <a:defRPr sz="1600"/>
            </a:lvl1pPr>
          </a:lstStyle>
          <a:p>
            <a:pPr lvl="0"/>
            <a:r>
              <a:rPr lang="en-US"/>
              <a:t>Click to edit Master text styles</a:t>
            </a:r>
          </a:p>
        </p:txBody>
      </p:sp>
      <p:sp>
        <p:nvSpPr>
          <p:cNvPr id="6" name="Footer Placeholder 11">
            <a:extLst>
              <a:ext uri="{FF2B5EF4-FFF2-40B4-BE49-F238E27FC236}">
                <a16:creationId xmlns:a16="http://schemas.microsoft.com/office/drawing/2014/main" id="{E11BB9F7-20BA-4D51-AF97-347DA0BD709C}"/>
              </a:ext>
            </a:extLst>
          </p:cNvPr>
          <p:cNvSpPr>
            <a:spLocks noGrp="1"/>
          </p:cNvSpPr>
          <p:nvPr>
            <p:ph type="ftr" sz="quarter" idx="11"/>
          </p:nvPr>
        </p:nvSpPr>
        <p:spPr>
          <a:xfrm>
            <a:off x="3063433" y="6139557"/>
            <a:ext cx="8674415" cy="365125"/>
          </a:xfrm>
        </p:spPr>
        <p:txBody>
          <a:bodyPr/>
          <a:lstStyle/>
          <a:p>
            <a:endParaRPr lang="en-US"/>
          </a:p>
        </p:txBody>
      </p:sp>
    </p:spTree>
    <p:extLst>
      <p:ext uri="{BB962C8B-B14F-4D97-AF65-F5344CB8AC3E}">
        <p14:creationId xmlns:p14="http://schemas.microsoft.com/office/powerpoint/2010/main" val="820708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v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85786"/>
            <a:ext cx="10972800" cy="2738032"/>
          </a:xfrm>
        </p:spPr>
        <p:txBody>
          <a:bodyPr>
            <a:normAutofit/>
          </a:bodyPr>
          <a:lstStyle>
            <a:lvl1pPr>
              <a:lnSpc>
                <a:spcPct val="90000"/>
              </a:lnSpc>
              <a:defRPr sz="5400" b="0" i="0" spc="0">
                <a:latin typeface="Arial Black" panose="020B0604020202020204" pitchFamily="34" charset="0"/>
                <a:cs typeface="Arial Black" panose="020B0604020202020204" pitchFamily="34" charset="0"/>
              </a:defRPr>
            </a:lvl1pPr>
          </a:lstStyle>
          <a:p>
            <a:r>
              <a:rPr lang="en-US"/>
              <a:t>PRESENTATION TITLE</a:t>
            </a:r>
          </a:p>
        </p:txBody>
      </p:sp>
      <p:sp>
        <p:nvSpPr>
          <p:cNvPr id="3" name="Content Placeholder 2"/>
          <p:cNvSpPr>
            <a:spLocks noGrp="1"/>
          </p:cNvSpPr>
          <p:nvPr>
            <p:ph idx="1" hasCustomPrompt="1"/>
          </p:nvPr>
        </p:nvSpPr>
        <p:spPr>
          <a:xfrm>
            <a:off x="609600" y="5706319"/>
            <a:ext cx="10972800" cy="635495"/>
          </a:xfrm>
          <a:prstGeom prst="rect">
            <a:avLst/>
          </a:prstGeom>
        </p:spPr>
        <p:txBody>
          <a:bodyPr anchor="ctr">
            <a:normAutofit/>
          </a:bodyPr>
          <a:lstStyle>
            <a:lvl1pPr>
              <a:lnSpc>
                <a:spcPct val="100000"/>
              </a:lnSpc>
              <a:spcBef>
                <a:spcPts val="0"/>
              </a:spcBef>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0"/>
            <a:r>
              <a:rPr lang="en-US"/>
              <a:t>Month YYYY</a:t>
            </a:r>
          </a:p>
        </p:txBody>
      </p:sp>
    </p:spTree>
    <p:extLst>
      <p:ext uri="{BB962C8B-B14F-4D97-AF65-F5344CB8AC3E}">
        <p14:creationId xmlns:p14="http://schemas.microsoft.com/office/powerpoint/2010/main" val="741318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7042023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1800" b="1" i="0" spc="0">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609600" y="1540527"/>
            <a:ext cx="5283200" cy="4250675"/>
          </a:xfrm>
        </p:spPr>
        <p:txBody>
          <a:bodyPr>
            <a:normAutofit/>
          </a:bodyPr>
          <a:lstStyle>
            <a:lvl1pPr algn="l">
              <a:lnSpc>
                <a:spcPct val="100000"/>
              </a:lnSpc>
              <a:spcBef>
                <a:spcPts val="0"/>
              </a:spcBef>
              <a:spcAft>
                <a:spcPts val="750"/>
              </a:spcAft>
              <a:defRPr sz="1200"/>
            </a:lvl1pPr>
          </a:lstStyle>
          <a:p>
            <a:pPr lvl="0"/>
            <a:r>
              <a:rPr lang="en-US"/>
              <a:t>Click to edit Master text styles</a:t>
            </a:r>
          </a:p>
        </p:txBody>
      </p:sp>
      <p:pic>
        <p:nvPicPr>
          <p:cNvPr id="4" name="Picture 3">
            <a:extLst>
              <a:ext uri="{FF2B5EF4-FFF2-40B4-BE49-F238E27FC236}">
                <a16:creationId xmlns:a16="http://schemas.microsoft.com/office/drawing/2014/main" id="{DB16D1AE-F139-3D46-BFF0-740416D16E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9"/>
            <a:ext cx="12192000" cy="505883"/>
          </a:xfrm>
          <a:prstGeom prst="rect">
            <a:avLst/>
          </a:prstGeom>
        </p:spPr>
      </p:pic>
      <p:sp>
        <p:nvSpPr>
          <p:cNvPr id="8" name="Content Placeholder 2">
            <a:extLst>
              <a:ext uri="{FF2B5EF4-FFF2-40B4-BE49-F238E27FC236}">
                <a16:creationId xmlns:a16="http://schemas.microsoft.com/office/drawing/2014/main" id="{511F51C5-C0CE-AC41-9687-C9C6405DE629}"/>
              </a:ext>
            </a:extLst>
          </p:cNvPr>
          <p:cNvSpPr>
            <a:spLocks noGrp="1"/>
          </p:cNvSpPr>
          <p:nvPr>
            <p:ph idx="10" hasCustomPrompt="1"/>
          </p:nvPr>
        </p:nvSpPr>
        <p:spPr>
          <a:xfrm>
            <a:off x="6299200" y="1540527"/>
            <a:ext cx="5283200" cy="4250675"/>
          </a:xfrm>
        </p:spPr>
        <p:txBody>
          <a:bodyPr>
            <a:normAutofit/>
          </a:bodyPr>
          <a:lstStyle>
            <a:lvl1pPr algn="l">
              <a:lnSpc>
                <a:spcPct val="100000"/>
              </a:lnSpc>
              <a:spcBef>
                <a:spcPts val="0"/>
              </a:spcBef>
              <a:spcAft>
                <a:spcPts val="750"/>
              </a:spcAft>
              <a:defRPr sz="1200"/>
            </a:lvl1pPr>
          </a:lstStyle>
          <a:p>
            <a:pPr lvl="0"/>
            <a:r>
              <a:rPr lang="en-US"/>
              <a:t>Click to edit Master text styles</a:t>
            </a:r>
          </a:p>
        </p:txBody>
      </p:sp>
    </p:spTree>
    <p:extLst>
      <p:ext uri="{BB962C8B-B14F-4D97-AF65-F5344CB8AC3E}">
        <p14:creationId xmlns:p14="http://schemas.microsoft.com/office/powerpoint/2010/main" val="28418849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2857386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Gray and Bor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29" t="82880" r="11429" b="11429"/>
          <a:stretch/>
        </p:blipFill>
        <p:spPr>
          <a:xfrm>
            <a:off x="0" y="6352117"/>
            <a:ext cx="12192000" cy="505883"/>
          </a:xfrm>
          <a:prstGeom prst="rect">
            <a:avLst/>
          </a:prstGeom>
        </p:spPr>
      </p:pic>
    </p:spTree>
    <p:extLst>
      <p:ext uri="{BB962C8B-B14F-4D97-AF65-F5344CB8AC3E}">
        <p14:creationId xmlns:p14="http://schemas.microsoft.com/office/powerpoint/2010/main" val="3965032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052848" y="6356351"/>
            <a:ext cx="52955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A992F6-0A7B-334A-9D55-6AB578A2FA35}" type="slidenum">
              <a:rPr kumimoji="0" lang="en-US" sz="700" b="0" i="0" u="none" strike="noStrike" kern="1200" cap="none" spc="0" normalizeH="0" baseline="0" noProof="0" smtClean="0">
                <a:ln>
                  <a:noFill/>
                </a:ln>
                <a:solidFill>
                  <a:srgbClr val="51555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rgbClr val="51555E"/>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2"/>
          <a:stretch>
            <a:fillRect/>
          </a:stretch>
        </p:blipFill>
        <p:spPr>
          <a:xfrm>
            <a:off x="-109254" y="-20484"/>
            <a:ext cx="12410507" cy="6958318"/>
          </a:xfrm>
          <a:prstGeom prst="rect">
            <a:avLst/>
          </a:prstGeom>
          <a:solidFill>
            <a:schemeClr val="bg1"/>
          </a:solidFill>
        </p:spPr>
      </p:pic>
      <p:sp>
        <p:nvSpPr>
          <p:cNvPr id="7" name="Title 6"/>
          <p:cNvSpPr>
            <a:spLocks noGrp="1"/>
          </p:cNvSpPr>
          <p:nvPr>
            <p:ph type="title" hasCustomPrompt="1"/>
          </p:nvPr>
        </p:nvSpPr>
        <p:spPr>
          <a:xfrm>
            <a:off x="1955031" y="2844527"/>
            <a:ext cx="8281939" cy="1384140"/>
          </a:xfrm>
          <a:prstGeom prst="rect">
            <a:avLst/>
          </a:prstGeom>
          <a:solidFill>
            <a:srgbClr val="FFFFFF"/>
          </a:solidFill>
        </p:spPr>
        <p:txBody>
          <a:bodyPr lIns="182880" tIns="137160" rIns="182880" bIns="182880">
            <a:spAutoFit/>
          </a:bodyPr>
          <a:lstStyle>
            <a:lvl1pPr>
              <a:lnSpc>
                <a:spcPts val="4120"/>
              </a:lnSpc>
              <a:defRPr b="1" i="0" baseline="0">
                <a:latin typeface="+mn-lt"/>
                <a:cs typeface="Arial"/>
              </a:defRPr>
            </a:lvl1pPr>
          </a:lstStyle>
          <a:p>
            <a:r>
              <a:rPr lang="en-US"/>
              <a:t>A big bold statement or quote can go here.</a:t>
            </a:r>
          </a:p>
        </p:txBody>
      </p:sp>
      <p:sp>
        <p:nvSpPr>
          <p:cNvPr id="9" name="Slide Number Placeholder 5"/>
          <p:cNvSpPr txBox="1">
            <a:spLocks/>
          </p:cNvSpPr>
          <p:nvPr userDrawn="1"/>
        </p:nvSpPr>
        <p:spPr>
          <a:xfrm>
            <a:off x="11414745" y="6356351"/>
            <a:ext cx="529552"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A992F6-0A7B-334A-9D55-6AB578A2FA35}" type="slidenum">
              <a:rPr kumimoji="0" lang="en-US" sz="1200" b="0" i="0" u="none" strike="noStrike" kern="1200" cap="none" spc="0" normalizeH="0" baseline="0" noProof="0" smtClean="0">
                <a:ln>
                  <a:noFill/>
                </a:ln>
                <a:solidFill>
                  <a:srgbClr val="102345">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102345">
                  <a:tint val="75000"/>
                </a:srgbClr>
              </a:solidFill>
              <a:effectLst/>
              <a:uLnTx/>
              <a:uFillTx/>
              <a:latin typeface="Arial"/>
              <a:ea typeface="+mn-ea"/>
              <a:cs typeface="+mn-cs"/>
            </a:endParaRPr>
          </a:p>
        </p:txBody>
      </p:sp>
    </p:spTree>
    <p:extLst>
      <p:ext uri="{BB962C8B-B14F-4D97-AF65-F5344CB8AC3E}">
        <p14:creationId xmlns:p14="http://schemas.microsoft.com/office/powerpoint/2010/main" val="11378773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Slide">
    <p:bg>
      <p:bgPr>
        <a:solidFill>
          <a:schemeClr val="accent1"/>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sz="quarter" idx="11" hasCustomPrompt="1"/>
          </p:nvPr>
        </p:nvSpPr>
        <p:spPr>
          <a:xfrm>
            <a:off x="764907" y="1867041"/>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51" name="Text Placeholder 49"/>
          <p:cNvSpPr>
            <a:spLocks noGrp="1"/>
          </p:cNvSpPr>
          <p:nvPr>
            <p:ph type="body" sz="quarter" idx="12" hasCustomPrompt="1"/>
          </p:nvPr>
        </p:nvSpPr>
        <p:spPr>
          <a:xfrm>
            <a:off x="764907" y="2189736"/>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53" name="Text Placeholder 52"/>
          <p:cNvSpPr>
            <a:spLocks noGrp="1"/>
          </p:cNvSpPr>
          <p:nvPr>
            <p:ph type="body" sz="quarter" idx="13" hasCustomPrompt="1"/>
          </p:nvPr>
        </p:nvSpPr>
        <p:spPr>
          <a:xfrm>
            <a:off x="764907" y="1470096"/>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54" name="Text Placeholder 49"/>
          <p:cNvSpPr>
            <a:spLocks noGrp="1"/>
          </p:cNvSpPr>
          <p:nvPr>
            <p:ph type="body" sz="quarter" idx="14" hasCustomPrompt="1"/>
          </p:nvPr>
        </p:nvSpPr>
        <p:spPr>
          <a:xfrm>
            <a:off x="764907" y="3160132"/>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55" name="Text Placeholder 49"/>
          <p:cNvSpPr>
            <a:spLocks noGrp="1"/>
          </p:cNvSpPr>
          <p:nvPr>
            <p:ph type="body" sz="quarter" idx="15" hasCustomPrompt="1"/>
          </p:nvPr>
        </p:nvSpPr>
        <p:spPr>
          <a:xfrm>
            <a:off x="764907" y="3482827"/>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56" name="Text Placeholder 52"/>
          <p:cNvSpPr>
            <a:spLocks noGrp="1"/>
          </p:cNvSpPr>
          <p:nvPr>
            <p:ph type="body" sz="quarter" idx="16" hasCustomPrompt="1"/>
          </p:nvPr>
        </p:nvSpPr>
        <p:spPr>
          <a:xfrm>
            <a:off x="764907" y="2751642"/>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57" name="Text Placeholder 49"/>
          <p:cNvSpPr>
            <a:spLocks noGrp="1"/>
          </p:cNvSpPr>
          <p:nvPr>
            <p:ph type="body" sz="quarter" idx="17" hasCustomPrompt="1"/>
          </p:nvPr>
        </p:nvSpPr>
        <p:spPr>
          <a:xfrm>
            <a:off x="764907" y="4441677"/>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58" name="Text Placeholder 49"/>
          <p:cNvSpPr>
            <a:spLocks noGrp="1"/>
          </p:cNvSpPr>
          <p:nvPr>
            <p:ph type="body" sz="quarter" idx="18" hasCustomPrompt="1"/>
          </p:nvPr>
        </p:nvSpPr>
        <p:spPr>
          <a:xfrm>
            <a:off x="764907" y="4775917"/>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59" name="Text Placeholder 52"/>
          <p:cNvSpPr>
            <a:spLocks noGrp="1"/>
          </p:cNvSpPr>
          <p:nvPr>
            <p:ph type="body" sz="quarter" idx="19" hasCustomPrompt="1"/>
          </p:nvPr>
        </p:nvSpPr>
        <p:spPr>
          <a:xfrm>
            <a:off x="764907" y="4021642"/>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60" name="Text Placeholder 49"/>
          <p:cNvSpPr>
            <a:spLocks noGrp="1"/>
          </p:cNvSpPr>
          <p:nvPr>
            <p:ph type="body" sz="quarter" idx="20" hasCustomPrompt="1"/>
          </p:nvPr>
        </p:nvSpPr>
        <p:spPr>
          <a:xfrm>
            <a:off x="764907" y="5688586"/>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61" name="Text Placeholder 49"/>
          <p:cNvSpPr>
            <a:spLocks noGrp="1"/>
          </p:cNvSpPr>
          <p:nvPr>
            <p:ph type="body" sz="quarter" idx="21" hasCustomPrompt="1"/>
          </p:nvPr>
        </p:nvSpPr>
        <p:spPr>
          <a:xfrm>
            <a:off x="764907" y="6022826"/>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62" name="Text Placeholder 52"/>
          <p:cNvSpPr>
            <a:spLocks noGrp="1"/>
          </p:cNvSpPr>
          <p:nvPr>
            <p:ph type="body" sz="quarter" idx="22" hasCustomPrompt="1"/>
          </p:nvPr>
        </p:nvSpPr>
        <p:spPr>
          <a:xfrm>
            <a:off x="764907" y="5268551"/>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63" name="Title Placeholder 1"/>
          <p:cNvSpPr>
            <a:spLocks noGrp="1"/>
          </p:cNvSpPr>
          <p:nvPr>
            <p:ph type="title" hasCustomPrompt="1"/>
          </p:nvPr>
        </p:nvSpPr>
        <p:spPr>
          <a:xfrm>
            <a:off x="762000" y="582469"/>
            <a:ext cx="10668000" cy="664441"/>
          </a:xfrm>
          <a:prstGeom prst="rect">
            <a:avLst/>
          </a:prstGeom>
        </p:spPr>
        <p:txBody>
          <a:bodyPr vert="horz" lIns="91440" tIns="45720" rIns="91440" bIns="45720" rtlCol="0" anchor="ctr">
            <a:normAutofit/>
          </a:bodyPr>
          <a:lstStyle>
            <a:lvl1pPr>
              <a:defRPr sz="1600" b="1" i="0" kern="1200" cap="all" spc="200">
                <a:solidFill>
                  <a:schemeClr val="bg1"/>
                </a:solidFill>
              </a:defRPr>
            </a:lvl1pPr>
          </a:lstStyle>
          <a:p>
            <a:r>
              <a:rPr lang="en-US"/>
              <a:t>Table of Contents or page header</a:t>
            </a:r>
          </a:p>
        </p:txBody>
      </p:sp>
    </p:spTree>
    <p:extLst>
      <p:ext uri="{BB962C8B-B14F-4D97-AF65-F5344CB8AC3E}">
        <p14:creationId xmlns:p14="http://schemas.microsoft.com/office/powerpoint/2010/main" val="2810527966"/>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TOC A">
    <p:bg>
      <p:bgPr>
        <a:solidFill>
          <a:srgbClr val="15294A"/>
        </a:solidFill>
        <a:effectLst/>
      </p:bgPr>
    </p:bg>
    <p:spTree>
      <p:nvGrpSpPr>
        <p:cNvPr id="1" name=""/>
        <p:cNvGrpSpPr/>
        <p:nvPr/>
      </p:nvGrpSpPr>
      <p:grpSpPr>
        <a:xfrm>
          <a:off x="0" y="0"/>
          <a:ext cx="0" cy="0"/>
          <a:chOff x="0" y="0"/>
          <a:chExt cx="0" cy="0"/>
        </a:xfrm>
      </p:grpSpPr>
      <p:pic>
        <p:nvPicPr>
          <p:cNvPr id="25" name="stripes blue.pdf"/>
          <p:cNvPicPr/>
          <p:nvPr/>
        </p:nvPicPr>
        <p:blipFill>
          <a:blip r:embed="rId2" cstate="print">
            <a:extLst>
              <a:ext uri="{28A0092B-C50C-407E-A947-70E740481C1C}">
                <a14:useLocalDpi xmlns:a14="http://schemas.microsoft.com/office/drawing/2010/main" val="0"/>
              </a:ext>
            </a:extLst>
          </a:blip>
          <a:srcRect/>
          <a:stretch>
            <a:fillRect/>
          </a:stretch>
        </p:blipFill>
        <p:spPr>
          <a:xfrm rot="16200000">
            <a:off x="8516449" y="3159242"/>
            <a:ext cx="6857989" cy="539528"/>
          </a:xfrm>
          <a:prstGeom prst="rect">
            <a:avLst/>
          </a:prstGeom>
          <a:ln w="12700">
            <a:miter lim="400000"/>
          </a:ln>
        </p:spPr>
      </p:pic>
      <p:sp>
        <p:nvSpPr>
          <p:cNvPr id="26" name="Shape 26"/>
          <p:cNvSpPr>
            <a:spLocks noGrp="1"/>
          </p:cNvSpPr>
          <p:nvPr>
            <p:ph type="body" idx="1"/>
          </p:nvPr>
        </p:nvSpPr>
        <p:spPr>
          <a:xfrm>
            <a:off x="5622028" y="1362963"/>
            <a:ext cx="5616795" cy="4885831"/>
          </a:xfrm>
          <a:prstGeom prst="rect">
            <a:avLst/>
          </a:prstGeom>
        </p:spPr>
        <p:txBody>
          <a:bodyPr/>
          <a:lstStyle>
            <a:lvl1pPr marL="312528" indent="-312528">
              <a:spcBef>
                <a:spcPts val="2953"/>
              </a:spcBef>
              <a:buClr>
                <a:srgbClr val="1DB3E0"/>
              </a:buClr>
              <a:buSzPct val="75000"/>
              <a:buChar char="•"/>
              <a:defRPr sz="2531" cap="all">
                <a:solidFill>
                  <a:srgbClr val="FFFFFF"/>
                </a:solidFill>
              </a:defRPr>
            </a:lvl1pPr>
            <a:lvl2pPr marL="312528" indent="-312528">
              <a:spcBef>
                <a:spcPts val="2953"/>
              </a:spcBef>
              <a:buClr>
                <a:srgbClr val="1DB3E0"/>
              </a:buClr>
              <a:buSzPct val="75000"/>
              <a:buChar char="•"/>
              <a:defRPr sz="2531" cap="all">
                <a:solidFill>
                  <a:srgbClr val="FFFFFF"/>
                </a:solidFill>
              </a:defRPr>
            </a:lvl2pPr>
            <a:lvl3pPr marL="312528" indent="-312528">
              <a:spcBef>
                <a:spcPts val="2953"/>
              </a:spcBef>
              <a:buClr>
                <a:srgbClr val="1DB3E0"/>
              </a:buClr>
              <a:buSzPct val="75000"/>
              <a:buChar char="•"/>
              <a:defRPr sz="2531" cap="all">
                <a:solidFill>
                  <a:srgbClr val="FFFFFF"/>
                </a:solidFill>
              </a:defRPr>
            </a:lvl3pPr>
            <a:lvl4pPr marL="312528" indent="-312528">
              <a:spcBef>
                <a:spcPts val="2953"/>
              </a:spcBef>
              <a:buClr>
                <a:srgbClr val="1DB3E0"/>
              </a:buClr>
              <a:buSzPct val="75000"/>
              <a:buChar char="•"/>
              <a:defRPr sz="2531" cap="all">
                <a:solidFill>
                  <a:srgbClr val="FFFFFF"/>
                </a:solidFill>
              </a:defRPr>
            </a:lvl4pPr>
            <a:lvl5pPr marL="312528" indent="-312528">
              <a:spcBef>
                <a:spcPts val="2953"/>
              </a:spcBef>
              <a:buClr>
                <a:srgbClr val="1DB3E0"/>
              </a:buClr>
              <a:buSzPct val="75000"/>
              <a:buChar char="•"/>
              <a:defRPr sz="2531" cap="all">
                <a:solidFill>
                  <a:srgbClr val="FFFFFF"/>
                </a:solidFill>
              </a:defRPr>
            </a:lvl5pPr>
          </a:lstStyle>
          <a:p>
            <a:pPr lvl="0">
              <a:defRPr sz="1800" cap="none">
                <a:solidFill>
                  <a:srgbClr val="000000"/>
                </a:solidFill>
              </a:defRPr>
            </a:pPr>
            <a:r>
              <a:rPr sz="2531" cap="all">
                <a:solidFill>
                  <a:srgbClr val="FFFFFF"/>
                </a:solidFill>
              </a:rPr>
              <a:t>Body Level One</a:t>
            </a:r>
          </a:p>
          <a:p>
            <a:pPr lvl="1">
              <a:defRPr sz="1800" cap="none">
                <a:solidFill>
                  <a:srgbClr val="000000"/>
                </a:solidFill>
              </a:defRPr>
            </a:pPr>
            <a:r>
              <a:rPr sz="2531" cap="all">
                <a:solidFill>
                  <a:srgbClr val="FFFFFF"/>
                </a:solidFill>
              </a:rPr>
              <a:t>Body Level Two</a:t>
            </a:r>
          </a:p>
          <a:p>
            <a:pPr lvl="2">
              <a:defRPr sz="1800" cap="none">
                <a:solidFill>
                  <a:srgbClr val="000000"/>
                </a:solidFill>
              </a:defRPr>
            </a:pPr>
            <a:r>
              <a:rPr sz="2531" cap="all">
                <a:solidFill>
                  <a:srgbClr val="FFFFFF"/>
                </a:solidFill>
              </a:rPr>
              <a:t>Body Level Three</a:t>
            </a:r>
          </a:p>
          <a:p>
            <a:pPr lvl="3">
              <a:defRPr sz="1800" cap="none">
                <a:solidFill>
                  <a:srgbClr val="000000"/>
                </a:solidFill>
              </a:defRPr>
            </a:pPr>
            <a:r>
              <a:rPr sz="2531" cap="all">
                <a:solidFill>
                  <a:srgbClr val="FFFFFF"/>
                </a:solidFill>
              </a:rPr>
              <a:t>Body Level Four</a:t>
            </a:r>
          </a:p>
          <a:p>
            <a:pPr lvl="4">
              <a:defRPr sz="1800" cap="none">
                <a:solidFill>
                  <a:srgbClr val="000000"/>
                </a:solidFill>
              </a:defRPr>
            </a:pPr>
            <a:r>
              <a:rPr sz="2531" cap="all">
                <a:solidFill>
                  <a:srgbClr val="FFFFFF"/>
                </a:solidFill>
              </a:rPr>
              <a:t>Body Level Five</a:t>
            </a:r>
          </a:p>
        </p:txBody>
      </p:sp>
      <p:sp>
        <p:nvSpPr>
          <p:cNvPr id="3" name="Picture Placeholder 2"/>
          <p:cNvSpPr>
            <a:spLocks noGrp="1"/>
          </p:cNvSpPr>
          <p:nvPr>
            <p:ph type="pic" sz="quarter" idx="10"/>
          </p:nvPr>
        </p:nvSpPr>
        <p:spPr>
          <a:xfrm>
            <a:off x="0" y="0"/>
            <a:ext cx="5228333" cy="6858000"/>
          </a:xfrm>
        </p:spPr>
        <p:txBody>
          <a:bodyPr vert="horz"/>
          <a:lstStyle/>
          <a:p>
            <a:endParaRPr lang="en-US"/>
          </a:p>
        </p:txBody>
      </p:sp>
    </p:spTree>
    <p:extLst>
      <p:ext uri="{BB962C8B-B14F-4D97-AF65-F5344CB8AC3E}">
        <p14:creationId xmlns:p14="http://schemas.microsoft.com/office/powerpoint/2010/main" val="407906627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lterna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706316"/>
            <a:ext cx="10972800" cy="635498"/>
          </a:xfrm>
        </p:spPr>
        <p:txBody>
          <a:bodyPr anchor="ctr"/>
          <a:lstStyle>
            <a:lvl1pPr algn="ctr">
              <a:lnSpc>
                <a:spcPct val="100000"/>
              </a:lnSpc>
              <a:defRPr sz="1600" baseline="0"/>
            </a:lvl1pPr>
          </a:lstStyle>
          <a:p>
            <a:r>
              <a:rPr lang="en-US"/>
              <a:t>TITLE OF PRESENTATION </a:t>
            </a:r>
            <a:br>
              <a:rPr lang="en-US"/>
            </a:br>
            <a:r>
              <a:rPr lang="en-US"/>
              <a:t>MONTH YYYY</a:t>
            </a:r>
          </a:p>
        </p:txBody>
      </p:sp>
    </p:spTree>
    <p:extLst>
      <p:ext uri="{BB962C8B-B14F-4D97-AF65-F5344CB8AC3E}">
        <p14:creationId xmlns:p14="http://schemas.microsoft.com/office/powerpoint/2010/main" val="2668457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cxnSp>
        <p:nvCxnSpPr>
          <p:cNvPr id="4" name="Straight Connector 3">
            <a:extLst>
              <a:ext uri="{FF2B5EF4-FFF2-40B4-BE49-F238E27FC236}">
                <a16:creationId xmlns:a16="http://schemas.microsoft.com/office/drawing/2014/main" id="{B2B3D619-C8C7-0742-A80E-10C33A6004DE}"/>
              </a:ext>
            </a:extLst>
          </p:cNvPr>
          <p:cNvCxnSpPr/>
          <p:nvPr userDrawn="1"/>
        </p:nvCxnSpPr>
        <p:spPr>
          <a:xfrm>
            <a:off x="459582" y="6307549"/>
            <a:ext cx="113014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773F443-1331-EE48-8D5D-94316319E0DD}"/>
              </a:ext>
            </a:extLst>
          </p:cNvPr>
          <p:cNvSpPr>
            <a:spLocks noGrp="1"/>
          </p:cNvSpPr>
          <p:nvPr>
            <p:ph type="dt" sz="half" idx="10"/>
          </p:nvPr>
        </p:nvSpPr>
        <p:spPr/>
        <p:txBody>
          <a:bodyPr/>
          <a:lstStyle/>
          <a:p>
            <a:fld id="{047EDD6F-6A90-1E47-AAE5-DEAB5BF865A9}" type="datetimeFigureOut">
              <a:rPr lang="en-US" smtClean="0"/>
              <a:pPr/>
              <a:t>10/27/2024</a:t>
            </a:fld>
            <a:endParaRPr lang="en-US"/>
          </a:p>
        </p:txBody>
      </p:sp>
      <p:sp>
        <p:nvSpPr>
          <p:cNvPr id="6" name="Footer Placeholder 5">
            <a:extLst>
              <a:ext uri="{FF2B5EF4-FFF2-40B4-BE49-F238E27FC236}">
                <a16:creationId xmlns:a16="http://schemas.microsoft.com/office/drawing/2014/main" id="{2057FFF2-F28E-104F-A0F1-A94CBAAAC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4D1FC-2A09-8147-8B21-E44B3AB8CD65}"/>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1080021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9C30D4C7-FBC2-084A-B402-E731EEBC12E6}"/>
              </a:ext>
            </a:extLst>
          </p:cNvPr>
          <p:cNvCxnSpPr/>
          <p:nvPr userDrawn="1"/>
        </p:nvCxnSpPr>
        <p:spPr>
          <a:xfrm>
            <a:off x="459582" y="6307549"/>
            <a:ext cx="1130141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F31E439C-D925-2D47-BC86-2BA6A038BA5E}"/>
              </a:ext>
            </a:extLst>
          </p:cNvPr>
          <p:cNvSpPr>
            <a:spLocks noGrp="1"/>
          </p:cNvSpPr>
          <p:nvPr>
            <p:ph type="dt" sz="half" idx="10"/>
          </p:nvPr>
        </p:nvSpPr>
        <p:spPr/>
        <p:txBody>
          <a:bodyPr/>
          <a:lstStyle/>
          <a:p>
            <a:fld id="{047EDD6F-6A90-1E47-AAE5-DEAB5BF865A9}" type="datetimeFigureOut">
              <a:rPr lang="en-US" smtClean="0"/>
              <a:pPr/>
              <a:t>10/27/2024</a:t>
            </a:fld>
            <a:endParaRPr lang="en-US"/>
          </a:p>
        </p:txBody>
      </p:sp>
      <p:sp>
        <p:nvSpPr>
          <p:cNvPr id="5" name="Footer Placeholder 4">
            <a:extLst>
              <a:ext uri="{FF2B5EF4-FFF2-40B4-BE49-F238E27FC236}">
                <a16:creationId xmlns:a16="http://schemas.microsoft.com/office/drawing/2014/main" id="{4B836E80-3774-9842-B411-735A77C60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8587-4417-6543-A31E-C6BFFBC83479}"/>
              </a:ext>
            </a:extLst>
          </p:cNvPr>
          <p:cNvSpPr>
            <a:spLocks noGrp="1"/>
          </p:cNvSpPr>
          <p:nvPr>
            <p:ph type="sldNum" sz="quarter" idx="12"/>
          </p:nvPr>
        </p:nvSpPr>
        <p:spPr/>
        <p:txBody>
          <a:bodyPr/>
          <a:lstStyle/>
          <a:p>
            <a:fld id="{037F01FA-6C19-A84C-B6BC-F36D0E37765A}" type="slidenum">
              <a:rPr lang="en-US" smtClean="0"/>
              <a:pPr/>
              <a:t>‹#›</a:t>
            </a:fld>
            <a:endParaRPr lang="en-US"/>
          </a:p>
        </p:txBody>
      </p:sp>
    </p:spTree>
    <p:extLst>
      <p:ext uri="{BB962C8B-B14F-4D97-AF65-F5344CB8AC3E}">
        <p14:creationId xmlns:p14="http://schemas.microsoft.com/office/powerpoint/2010/main" val="190806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588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5C9AFFE-8BFC-9644-AD62-8DBE2B3F114B}"/>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670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Blue 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933C7387-48CC-0C44-86BB-51792B1AAA80}"/>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5213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ue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58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ue Title and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1544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Light Blue Title an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AD37896A-C70B-3444-9CC3-139EB37702C5}"/>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572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Light Blue 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D8A1E9F4-B2EE-DA41-98AA-C1DA8CC97201}"/>
              </a:ext>
            </a:extLst>
          </p:cNvPr>
          <p:cNvCxnSpPr/>
          <p:nvPr userDrawn="1"/>
        </p:nvCxnSpPr>
        <p:spPr>
          <a:xfrm>
            <a:off x="459582" y="6307549"/>
            <a:ext cx="113014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968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ight Blu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497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Light Blue Title and Center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54152" y="1689903"/>
            <a:ext cx="11283696" cy="3819645"/>
          </a:xfrm>
        </p:spPr>
        <p:txBody>
          <a:bodyPr anchor="ctr"/>
          <a:lstStyle>
            <a:lvl1pPr>
              <a:lnSpc>
                <a:spcPct val="70000"/>
              </a:lnSpc>
              <a:defRPr sz="5400" b="0" i="0" spc="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ARIAL BLACK 54PT</a:t>
            </a:r>
          </a:p>
        </p:txBody>
      </p:sp>
    </p:spTree>
    <p:extLst>
      <p:ext uri="{BB962C8B-B14F-4D97-AF65-F5344CB8AC3E}">
        <p14:creationId xmlns:p14="http://schemas.microsoft.com/office/powerpoint/2010/main" val="6456633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Light Blue Title and Center Small Text">
    <p:bg>
      <p:bgPr>
        <a:solidFill>
          <a:schemeClr val="bg2">
            <a:lumMod val="10000"/>
          </a:schemeClr>
        </a:solidFill>
        <a:effectLst/>
      </p:bgPr>
    </p:bg>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0" y="0"/>
            <a:ext cx="12192000" cy="6858000"/>
          </a:xfrm>
          <a:prstGeom prst="rect">
            <a:avLst/>
          </a:prstGeom>
        </p:spPr>
        <p:txBody>
          <a:bodyPr/>
          <a:lstStyle>
            <a:lvl1pPr>
              <a:defRPr>
                <a:solidFill>
                  <a:schemeClr val="bg1"/>
                </a:solidFill>
              </a:defRPr>
            </a:lvl1pPr>
          </a:lstStyle>
          <a:p>
            <a:endParaRPr lang="en-US"/>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454152" y="1458409"/>
            <a:ext cx="11283696" cy="4178462"/>
          </a:xfrm>
        </p:spPr>
        <p:txBody>
          <a:bodyPr anchor="ctr"/>
          <a:lstStyle>
            <a:lvl1pPr>
              <a:lnSpc>
                <a:spcPct val="70000"/>
              </a:lnSpc>
              <a:defRPr sz="3200" b="0" i="0">
                <a:solidFill>
                  <a:schemeClr val="bg1"/>
                </a:solidFill>
                <a:latin typeface="Arial Black" panose="020B0604020202020204" pitchFamily="34" charset="0"/>
                <a:ea typeface="Arial Black" panose="020B0604020202020204" pitchFamily="34" charset="0"/>
                <a:cs typeface="Arial Black"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70000"/>
              </a:lnSpc>
              <a:spcBef>
                <a:spcPts val="1000"/>
              </a:spcBef>
              <a:spcAft>
                <a:spcPts val="0"/>
              </a:spcAft>
              <a:buClrTx/>
              <a:buSzTx/>
              <a:buFont typeface="Arial"/>
              <a:buNone/>
              <a:tabLst/>
              <a:defRPr/>
            </a:pPr>
            <a:r>
              <a:rPr lang="en-US"/>
              <a:t>ARIAL BLACK 32PT</a:t>
            </a:r>
          </a:p>
        </p:txBody>
      </p:sp>
    </p:spTree>
    <p:extLst>
      <p:ext uri="{BB962C8B-B14F-4D97-AF65-F5344CB8AC3E}">
        <p14:creationId xmlns:p14="http://schemas.microsoft.com/office/powerpoint/2010/main" val="28989569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accent1"/>
        </a:solidFill>
        <a:effectLst/>
      </p:bgPr>
    </p:bg>
    <p:spTree>
      <p:nvGrpSpPr>
        <p:cNvPr id="1" name=""/>
        <p:cNvGrpSpPr/>
        <p:nvPr/>
      </p:nvGrpSpPr>
      <p:grpSpPr>
        <a:xfrm>
          <a:off x="0" y="0"/>
          <a:ext cx="0" cy="0"/>
          <a:chOff x="0" y="0"/>
          <a:chExt cx="0" cy="0"/>
        </a:xfrm>
      </p:grpSpPr>
      <p:sp>
        <p:nvSpPr>
          <p:cNvPr id="50" name="Text Placeholder 49"/>
          <p:cNvSpPr>
            <a:spLocks noGrp="1"/>
          </p:cNvSpPr>
          <p:nvPr>
            <p:ph type="body" sz="quarter" idx="11" hasCustomPrompt="1"/>
          </p:nvPr>
        </p:nvSpPr>
        <p:spPr>
          <a:xfrm>
            <a:off x="764907" y="1867040"/>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51" name="Text Placeholder 49"/>
          <p:cNvSpPr>
            <a:spLocks noGrp="1"/>
          </p:cNvSpPr>
          <p:nvPr>
            <p:ph type="body" sz="quarter" idx="12" hasCustomPrompt="1"/>
          </p:nvPr>
        </p:nvSpPr>
        <p:spPr>
          <a:xfrm>
            <a:off x="764907" y="2189735"/>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53" name="Text Placeholder 52"/>
          <p:cNvSpPr>
            <a:spLocks noGrp="1"/>
          </p:cNvSpPr>
          <p:nvPr>
            <p:ph type="body" sz="quarter" idx="13" hasCustomPrompt="1"/>
          </p:nvPr>
        </p:nvSpPr>
        <p:spPr>
          <a:xfrm>
            <a:off x="764907" y="1470095"/>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54" name="Text Placeholder 49"/>
          <p:cNvSpPr>
            <a:spLocks noGrp="1"/>
          </p:cNvSpPr>
          <p:nvPr>
            <p:ph type="body" sz="quarter" idx="14" hasCustomPrompt="1"/>
          </p:nvPr>
        </p:nvSpPr>
        <p:spPr>
          <a:xfrm>
            <a:off x="764907" y="3160131"/>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55" name="Text Placeholder 49"/>
          <p:cNvSpPr>
            <a:spLocks noGrp="1"/>
          </p:cNvSpPr>
          <p:nvPr>
            <p:ph type="body" sz="quarter" idx="15" hasCustomPrompt="1"/>
          </p:nvPr>
        </p:nvSpPr>
        <p:spPr>
          <a:xfrm>
            <a:off x="764907" y="3482826"/>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56" name="Text Placeholder 52"/>
          <p:cNvSpPr>
            <a:spLocks noGrp="1"/>
          </p:cNvSpPr>
          <p:nvPr>
            <p:ph type="body" sz="quarter" idx="16" hasCustomPrompt="1"/>
          </p:nvPr>
        </p:nvSpPr>
        <p:spPr>
          <a:xfrm>
            <a:off x="764907" y="2751642"/>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57" name="Text Placeholder 49"/>
          <p:cNvSpPr>
            <a:spLocks noGrp="1"/>
          </p:cNvSpPr>
          <p:nvPr>
            <p:ph type="body" sz="quarter" idx="17" hasCustomPrompt="1"/>
          </p:nvPr>
        </p:nvSpPr>
        <p:spPr>
          <a:xfrm>
            <a:off x="764907" y="4441676"/>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58" name="Text Placeholder 49"/>
          <p:cNvSpPr>
            <a:spLocks noGrp="1"/>
          </p:cNvSpPr>
          <p:nvPr>
            <p:ph type="body" sz="quarter" idx="18" hasCustomPrompt="1"/>
          </p:nvPr>
        </p:nvSpPr>
        <p:spPr>
          <a:xfrm>
            <a:off x="764907" y="4775917"/>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59" name="Text Placeholder 52"/>
          <p:cNvSpPr>
            <a:spLocks noGrp="1"/>
          </p:cNvSpPr>
          <p:nvPr>
            <p:ph type="body" sz="quarter" idx="19" hasCustomPrompt="1"/>
          </p:nvPr>
        </p:nvSpPr>
        <p:spPr>
          <a:xfrm>
            <a:off x="764907" y="4021642"/>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60" name="Text Placeholder 49"/>
          <p:cNvSpPr>
            <a:spLocks noGrp="1"/>
          </p:cNvSpPr>
          <p:nvPr>
            <p:ph type="body" sz="quarter" idx="20" hasCustomPrompt="1"/>
          </p:nvPr>
        </p:nvSpPr>
        <p:spPr>
          <a:xfrm>
            <a:off x="764907" y="5688586"/>
            <a:ext cx="10679120" cy="322695"/>
          </a:xfrm>
        </p:spPr>
        <p:txBody>
          <a:bodyPr anchor="b" anchorCtr="0">
            <a:normAutofit/>
          </a:bodyPr>
          <a:lstStyle>
            <a:lvl1pPr marL="0" indent="0" algn="ctr">
              <a:lnSpc>
                <a:spcPct val="100000"/>
              </a:lnSpc>
              <a:buNone/>
              <a:defRPr sz="1200" b="0" i="1" baseline="0">
                <a:ln>
                  <a:noFill/>
                </a:ln>
                <a:solidFill>
                  <a:schemeClr val="bg1"/>
                </a:solidFill>
                <a:latin typeface="Georgia"/>
              </a:defRPr>
            </a:lvl1pPr>
          </a:lstStyle>
          <a:p>
            <a:pPr lvl="0"/>
            <a:r>
              <a:rPr lang="en-US"/>
              <a:t>Supporting information</a:t>
            </a:r>
          </a:p>
        </p:txBody>
      </p:sp>
      <p:sp>
        <p:nvSpPr>
          <p:cNvPr id="61" name="Text Placeholder 49"/>
          <p:cNvSpPr>
            <a:spLocks noGrp="1"/>
          </p:cNvSpPr>
          <p:nvPr>
            <p:ph type="body" sz="quarter" idx="21" hasCustomPrompt="1"/>
          </p:nvPr>
        </p:nvSpPr>
        <p:spPr>
          <a:xfrm>
            <a:off x="764907" y="6022825"/>
            <a:ext cx="10679120" cy="322695"/>
          </a:xfrm>
        </p:spPr>
        <p:txBody>
          <a:bodyPr anchor="b" anchorCtr="0">
            <a:noAutofit/>
          </a:bodyPr>
          <a:lstStyle>
            <a:lvl1pPr marL="0" indent="0" algn="ctr">
              <a:buNone/>
              <a:defRPr sz="1200" b="0" i="0" baseline="0">
                <a:ln>
                  <a:noFill/>
                </a:ln>
                <a:solidFill>
                  <a:schemeClr val="tx1"/>
                </a:solidFill>
                <a:latin typeface="Georgia"/>
              </a:defRPr>
            </a:lvl1pPr>
          </a:lstStyle>
          <a:p>
            <a:pPr lvl="0"/>
            <a:r>
              <a:rPr lang="en-US"/>
              <a:t>Page number</a:t>
            </a:r>
          </a:p>
        </p:txBody>
      </p:sp>
      <p:sp>
        <p:nvSpPr>
          <p:cNvPr id="62" name="Text Placeholder 52"/>
          <p:cNvSpPr>
            <a:spLocks noGrp="1"/>
          </p:cNvSpPr>
          <p:nvPr>
            <p:ph type="body" sz="quarter" idx="22" hasCustomPrompt="1"/>
          </p:nvPr>
        </p:nvSpPr>
        <p:spPr>
          <a:xfrm>
            <a:off x="764907" y="5268551"/>
            <a:ext cx="10679120" cy="396945"/>
          </a:xfrm>
        </p:spPr>
        <p:txBody>
          <a:bodyPr anchor="b" anchorCtr="0">
            <a:noAutofit/>
          </a:bodyPr>
          <a:lstStyle>
            <a:lvl1pPr marL="0" indent="0" algn="ctr">
              <a:lnSpc>
                <a:spcPct val="100000"/>
              </a:lnSpc>
              <a:buNone/>
              <a:defRPr b="1" i="0">
                <a:solidFill>
                  <a:schemeClr val="tx1"/>
                </a:solidFill>
              </a:defRPr>
            </a:lvl1pPr>
          </a:lstStyle>
          <a:p>
            <a:pPr lvl="0"/>
            <a:r>
              <a:rPr lang="en-US"/>
              <a:t>Headline</a:t>
            </a:r>
          </a:p>
        </p:txBody>
      </p:sp>
      <p:sp>
        <p:nvSpPr>
          <p:cNvPr id="63" name="Title Placeholder 1"/>
          <p:cNvSpPr>
            <a:spLocks noGrp="1"/>
          </p:cNvSpPr>
          <p:nvPr>
            <p:ph type="title" hasCustomPrompt="1"/>
          </p:nvPr>
        </p:nvSpPr>
        <p:spPr>
          <a:xfrm>
            <a:off x="762000" y="582469"/>
            <a:ext cx="10668000" cy="664441"/>
          </a:xfrm>
          <a:prstGeom prst="rect">
            <a:avLst/>
          </a:prstGeom>
        </p:spPr>
        <p:txBody>
          <a:bodyPr vert="horz" lIns="91440" tIns="45720" rIns="91440" bIns="45720" rtlCol="0" anchor="ctr">
            <a:normAutofit/>
          </a:bodyPr>
          <a:lstStyle>
            <a:lvl1pPr>
              <a:defRPr sz="1600" b="1" i="0" kern="1200" cap="all" spc="200">
                <a:solidFill>
                  <a:schemeClr val="bg1"/>
                </a:solidFill>
              </a:defRPr>
            </a:lvl1pPr>
          </a:lstStyle>
          <a:p>
            <a:r>
              <a:rPr lang="en-US"/>
              <a:t>Table of Contents or page header</a:t>
            </a:r>
          </a:p>
        </p:txBody>
      </p:sp>
    </p:spTree>
    <p:extLst>
      <p:ext uri="{BB962C8B-B14F-4D97-AF65-F5344CB8AC3E}">
        <p14:creationId xmlns:p14="http://schemas.microsoft.com/office/powerpoint/2010/main" val="253857135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7292"/>
            <a:ext cx="10972800" cy="59829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184925"/>
            <a:ext cx="10972800" cy="1118437"/>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p:cNvSpPr>
            <a:spLocks noGrp="1"/>
          </p:cNvSpPr>
          <p:nvPr>
            <p:ph type="dt" sz="half" idx="2"/>
          </p:nvPr>
        </p:nvSpPr>
        <p:spPr>
          <a:xfrm>
            <a:off x="9383210" y="6356350"/>
            <a:ext cx="790937" cy="365125"/>
          </a:xfrm>
          <a:prstGeom prst="rect">
            <a:avLst/>
          </a:prstGeom>
        </p:spPr>
        <p:txBody>
          <a:bodyPr vert="horz" lIns="91440" tIns="45720" rIns="91440" bIns="45720" rtlCol="0" anchor="ctr"/>
          <a:lstStyle>
            <a:lvl1pPr algn="l">
              <a:defRPr sz="1000" b="1" i="0">
                <a:solidFill>
                  <a:schemeClr val="tx1">
                    <a:tint val="75000"/>
                  </a:schemeClr>
                </a:solidFill>
                <a:latin typeface="Arial Narrow" charset="0"/>
                <a:ea typeface="Arial Narrow" charset="0"/>
                <a:cs typeface="Arial Narrow" charset="0"/>
              </a:defRPr>
            </a:lvl1pPr>
          </a:lstStyle>
          <a:p>
            <a:fld id="{047EDD6F-6A90-1E47-AAE5-DEAB5BF865A9}" type="datetimeFigureOut">
              <a:rPr lang="en-US" smtClean="0"/>
              <a:pPr/>
              <a:t>10/27/2024</a:t>
            </a:fld>
            <a:endParaRPr lang="en-US"/>
          </a:p>
        </p:txBody>
      </p:sp>
      <p:sp>
        <p:nvSpPr>
          <p:cNvPr id="5" name="Footer Placeholder 4"/>
          <p:cNvSpPr>
            <a:spLocks noGrp="1"/>
          </p:cNvSpPr>
          <p:nvPr>
            <p:ph type="ftr" sz="quarter" idx="3"/>
          </p:nvPr>
        </p:nvSpPr>
        <p:spPr>
          <a:xfrm>
            <a:off x="609600" y="6356350"/>
            <a:ext cx="8518967" cy="365125"/>
          </a:xfrm>
          <a:prstGeom prst="rect">
            <a:avLst/>
          </a:prstGeom>
        </p:spPr>
        <p:txBody>
          <a:bodyPr vert="horz" lIns="91440" tIns="45720" rIns="91440" bIns="45720" rtlCol="0" anchor="ctr"/>
          <a:lstStyle>
            <a:lvl1pPr algn="l">
              <a:defRPr sz="1000" b="1" i="0">
                <a:solidFill>
                  <a:schemeClr val="tx1">
                    <a:tint val="75000"/>
                  </a:schemeClr>
                </a:solidFill>
                <a:latin typeface="Arial Narrow" charset="0"/>
                <a:ea typeface="Arial Narrow" charset="0"/>
                <a:cs typeface="Arial Narrow" charset="0"/>
              </a:defRPr>
            </a:lvl1pPr>
          </a:lstStyle>
          <a:p>
            <a:endParaRPr lang="en-US"/>
          </a:p>
        </p:txBody>
      </p:sp>
      <p:sp>
        <p:nvSpPr>
          <p:cNvPr id="6" name="Slide Number Placeholder 5"/>
          <p:cNvSpPr>
            <a:spLocks noGrp="1"/>
          </p:cNvSpPr>
          <p:nvPr>
            <p:ph type="sldNum" sz="quarter" idx="4"/>
          </p:nvPr>
        </p:nvSpPr>
        <p:spPr>
          <a:xfrm>
            <a:off x="10428790" y="6356350"/>
            <a:ext cx="1153610" cy="365125"/>
          </a:xfrm>
          <a:prstGeom prst="rect">
            <a:avLst/>
          </a:prstGeom>
        </p:spPr>
        <p:txBody>
          <a:bodyPr vert="horz" lIns="91440" tIns="45720" rIns="91440" bIns="45720" rtlCol="0" anchor="ctr"/>
          <a:lstStyle>
            <a:lvl1pPr algn="r">
              <a:defRPr sz="1000" b="1" i="0">
                <a:solidFill>
                  <a:schemeClr val="tx1">
                    <a:tint val="75000"/>
                  </a:schemeClr>
                </a:solidFill>
                <a:latin typeface="Arial Narrow" charset="0"/>
                <a:ea typeface="Arial Narrow" charset="0"/>
                <a:cs typeface="Arial Narrow" charset="0"/>
              </a:defRPr>
            </a:lvl1pPr>
          </a:lstStyle>
          <a:p>
            <a:fld id="{037F01FA-6C19-A84C-B6BC-F36D0E37765A}" type="slidenum">
              <a:rPr lang="en-US" smtClean="0"/>
              <a:pPr/>
              <a:t>‹#›</a:t>
            </a:fld>
            <a:endParaRPr lang="en-US"/>
          </a:p>
        </p:txBody>
      </p:sp>
    </p:spTree>
    <p:extLst>
      <p:ext uri="{BB962C8B-B14F-4D97-AF65-F5344CB8AC3E}">
        <p14:creationId xmlns:p14="http://schemas.microsoft.com/office/powerpoint/2010/main" val="2878917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ctr" defTabSz="914400" rtl="0" eaLnBrk="1" latinLnBrk="0" hangingPunct="1">
        <a:lnSpc>
          <a:spcPct val="90000"/>
        </a:lnSpc>
        <a:spcBef>
          <a:spcPct val="0"/>
        </a:spcBef>
        <a:buNone/>
        <a:defRPr sz="1600" b="1" i="0" kern="1200" spc="90" baseline="0">
          <a:solidFill>
            <a:schemeClr val="tx1"/>
          </a:solidFill>
          <a:latin typeface="Georgia" charset="0"/>
          <a:ea typeface="Georgia" charset="0"/>
          <a:cs typeface="Georgia" charset="0"/>
        </a:defRPr>
      </a:lvl1pPr>
    </p:titleStyle>
    <p:bodyStyle>
      <a:lvl1pPr marL="0" indent="0" algn="ctr" defTabSz="914400" rtl="0" eaLnBrk="1" latinLnBrk="0" hangingPunct="1">
        <a:lnSpc>
          <a:spcPct val="90000"/>
        </a:lnSpc>
        <a:spcBef>
          <a:spcPts val="1000"/>
        </a:spcBef>
        <a:buFont typeface="Arial"/>
        <a:buNone/>
        <a:defRPr sz="1800" b="0" i="0" kern="1200">
          <a:solidFill>
            <a:schemeClr val="tx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7292"/>
            <a:ext cx="10972800" cy="59829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184925"/>
            <a:ext cx="10972800" cy="1118437"/>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p:cNvSpPr>
            <a:spLocks noGrp="1"/>
          </p:cNvSpPr>
          <p:nvPr>
            <p:ph type="dt" sz="half" idx="2"/>
          </p:nvPr>
        </p:nvSpPr>
        <p:spPr>
          <a:xfrm>
            <a:off x="9383210" y="6356350"/>
            <a:ext cx="790937" cy="365125"/>
          </a:xfrm>
          <a:prstGeom prst="rect">
            <a:avLst/>
          </a:prstGeom>
        </p:spPr>
        <p:txBody>
          <a:bodyPr vert="horz" lIns="91440" tIns="45720" rIns="91440" bIns="45720" rtlCol="0" anchor="ctr"/>
          <a:lstStyle>
            <a:lvl1pPr algn="l">
              <a:defRPr sz="1000" b="1" i="0">
                <a:solidFill>
                  <a:schemeClr val="tx1">
                    <a:tint val="75000"/>
                  </a:schemeClr>
                </a:solidFill>
                <a:latin typeface="Arial Narrow" charset="0"/>
                <a:ea typeface="Arial Narrow" charset="0"/>
                <a:cs typeface="Arial Narrow" charset="0"/>
              </a:defRPr>
            </a:lvl1pPr>
          </a:lstStyle>
          <a:p>
            <a:fld id="{047EDD6F-6A90-1E47-AAE5-DEAB5BF865A9}" type="datetimeFigureOut">
              <a:rPr lang="en-US" smtClean="0"/>
              <a:pPr/>
              <a:t>10/27/2024</a:t>
            </a:fld>
            <a:endParaRPr lang="en-US"/>
          </a:p>
        </p:txBody>
      </p:sp>
      <p:sp>
        <p:nvSpPr>
          <p:cNvPr id="5" name="Footer Placeholder 4"/>
          <p:cNvSpPr>
            <a:spLocks noGrp="1"/>
          </p:cNvSpPr>
          <p:nvPr>
            <p:ph type="ftr" sz="quarter" idx="3"/>
          </p:nvPr>
        </p:nvSpPr>
        <p:spPr>
          <a:xfrm>
            <a:off x="609600" y="6356350"/>
            <a:ext cx="8518967" cy="365125"/>
          </a:xfrm>
          <a:prstGeom prst="rect">
            <a:avLst/>
          </a:prstGeom>
        </p:spPr>
        <p:txBody>
          <a:bodyPr vert="horz" lIns="91440" tIns="45720" rIns="91440" bIns="45720" rtlCol="0" anchor="ctr"/>
          <a:lstStyle>
            <a:lvl1pPr algn="l">
              <a:defRPr sz="1000" b="1" i="0">
                <a:solidFill>
                  <a:schemeClr val="tx1">
                    <a:tint val="75000"/>
                  </a:schemeClr>
                </a:solidFill>
                <a:latin typeface="Arial Narrow" charset="0"/>
                <a:ea typeface="Arial Narrow" charset="0"/>
                <a:cs typeface="Arial Narrow" charset="0"/>
              </a:defRPr>
            </a:lvl1pPr>
          </a:lstStyle>
          <a:p>
            <a:endParaRPr lang="en-US"/>
          </a:p>
        </p:txBody>
      </p:sp>
      <p:sp>
        <p:nvSpPr>
          <p:cNvPr id="6" name="Slide Number Placeholder 5"/>
          <p:cNvSpPr>
            <a:spLocks noGrp="1"/>
          </p:cNvSpPr>
          <p:nvPr>
            <p:ph type="sldNum" sz="quarter" idx="4"/>
          </p:nvPr>
        </p:nvSpPr>
        <p:spPr>
          <a:xfrm>
            <a:off x="10428790" y="6356350"/>
            <a:ext cx="1153610" cy="365125"/>
          </a:xfrm>
          <a:prstGeom prst="rect">
            <a:avLst/>
          </a:prstGeom>
        </p:spPr>
        <p:txBody>
          <a:bodyPr vert="horz" lIns="91440" tIns="45720" rIns="91440" bIns="45720" rtlCol="0" anchor="ctr"/>
          <a:lstStyle>
            <a:lvl1pPr algn="r">
              <a:defRPr sz="1000" b="1" i="0">
                <a:solidFill>
                  <a:schemeClr val="tx1">
                    <a:tint val="75000"/>
                  </a:schemeClr>
                </a:solidFill>
                <a:latin typeface="Arial Narrow" charset="0"/>
                <a:ea typeface="Arial Narrow" charset="0"/>
                <a:cs typeface="Arial Narrow" charset="0"/>
              </a:defRPr>
            </a:lvl1pPr>
          </a:lstStyle>
          <a:p>
            <a:fld id="{037F01FA-6C19-A84C-B6BC-F36D0E37765A}" type="slidenum">
              <a:rPr lang="en-US" smtClean="0"/>
              <a:pPr/>
              <a:t>‹#›</a:t>
            </a:fld>
            <a:endParaRPr lang="en-US"/>
          </a:p>
        </p:txBody>
      </p:sp>
    </p:spTree>
    <p:extLst>
      <p:ext uri="{BB962C8B-B14F-4D97-AF65-F5344CB8AC3E}">
        <p14:creationId xmlns:p14="http://schemas.microsoft.com/office/powerpoint/2010/main" val="113090255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txStyles>
    <p:titleStyle>
      <a:lvl1pPr algn="ctr" defTabSz="914400" rtl="0" eaLnBrk="1" latinLnBrk="0" hangingPunct="1">
        <a:lnSpc>
          <a:spcPct val="90000"/>
        </a:lnSpc>
        <a:spcBef>
          <a:spcPct val="0"/>
        </a:spcBef>
        <a:buNone/>
        <a:defRPr sz="1600" b="1" i="0" kern="1200" spc="90" baseline="0">
          <a:solidFill>
            <a:schemeClr val="tx1"/>
          </a:solidFill>
          <a:latin typeface="Georgia" charset="0"/>
          <a:ea typeface="Georgia" charset="0"/>
          <a:cs typeface="Georgia" charset="0"/>
        </a:defRPr>
      </a:lvl1pPr>
    </p:titleStyle>
    <p:bodyStyle>
      <a:lvl1pPr marL="0" indent="0" algn="ctr" defTabSz="914400" rtl="0" eaLnBrk="1" latinLnBrk="0" hangingPunct="1">
        <a:lnSpc>
          <a:spcPct val="90000"/>
        </a:lnSpc>
        <a:spcBef>
          <a:spcPts val="1000"/>
        </a:spcBef>
        <a:buFont typeface="Arial"/>
        <a:buNone/>
        <a:defRPr sz="1800" b="0" i="0" kern="1200">
          <a:solidFill>
            <a:schemeClr val="tx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7292"/>
            <a:ext cx="10972800" cy="59829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184925"/>
            <a:ext cx="10972800" cy="1118437"/>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p:cNvSpPr>
            <a:spLocks noGrp="1"/>
          </p:cNvSpPr>
          <p:nvPr>
            <p:ph type="dt" sz="half" idx="2"/>
          </p:nvPr>
        </p:nvSpPr>
        <p:spPr>
          <a:xfrm>
            <a:off x="9383210" y="6356350"/>
            <a:ext cx="790937" cy="365125"/>
          </a:xfrm>
          <a:prstGeom prst="rect">
            <a:avLst/>
          </a:prstGeom>
        </p:spPr>
        <p:txBody>
          <a:bodyPr vert="horz" lIns="91440" tIns="45720" rIns="91440" bIns="45720" rtlCol="0" anchor="ctr"/>
          <a:lstStyle>
            <a:lvl1pPr algn="l">
              <a:defRPr sz="1000" b="1" i="0">
                <a:solidFill>
                  <a:schemeClr val="tx1">
                    <a:tint val="75000"/>
                  </a:schemeClr>
                </a:solidFill>
                <a:latin typeface="Arial Narrow" charset="0"/>
                <a:ea typeface="Arial Narrow" charset="0"/>
                <a:cs typeface="Arial Narrow" charset="0"/>
              </a:defRPr>
            </a:lvl1pPr>
          </a:lstStyle>
          <a:p>
            <a:fld id="{047EDD6F-6A90-1E47-AAE5-DEAB5BF865A9}" type="datetimeFigureOut">
              <a:rPr lang="en-US" smtClean="0"/>
              <a:pPr/>
              <a:t>10/27/2024</a:t>
            </a:fld>
            <a:endParaRPr lang="en-US"/>
          </a:p>
        </p:txBody>
      </p:sp>
      <p:sp>
        <p:nvSpPr>
          <p:cNvPr id="5" name="Footer Placeholder 4"/>
          <p:cNvSpPr>
            <a:spLocks noGrp="1"/>
          </p:cNvSpPr>
          <p:nvPr>
            <p:ph type="ftr" sz="quarter" idx="3"/>
          </p:nvPr>
        </p:nvSpPr>
        <p:spPr>
          <a:xfrm>
            <a:off x="609600" y="6356350"/>
            <a:ext cx="8518967" cy="365125"/>
          </a:xfrm>
          <a:prstGeom prst="rect">
            <a:avLst/>
          </a:prstGeom>
        </p:spPr>
        <p:txBody>
          <a:bodyPr vert="horz" lIns="91440" tIns="45720" rIns="91440" bIns="45720" rtlCol="0" anchor="ctr"/>
          <a:lstStyle>
            <a:lvl1pPr algn="l">
              <a:defRPr sz="1000" b="1" i="0">
                <a:solidFill>
                  <a:schemeClr val="tx1">
                    <a:tint val="75000"/>
                  </a:schemeClr>
                </a:solidFill>
                <a:latin typeface="Arial Narrow" charset="0"/>
                <a:ea typeface="Arial Narrow" charset="0"/>
                <a:cs typeface="Arial Narrow" charset="0"/>
              </a:defRPr>
            </a:lvl1pPr>
          </a:lstStyle>
          <a:p>
            <a:endParaRPr lang="en-US"/>
          </a:p>
        </p:txBody>
      </p:sp>
      <p:sp>
        <p:nvSpPr>
          <p:cNvPr id="6" name="Slide Number Placeholder 5"/>
          <p:cNvSpPr>
            <a:spLocks noGrp="1"/>
          </p:cNvSpPr>
          <p:nvPr>
            <p:ph type="sldNum" sz="quarter" idx="4"/>
          </p:nvPr>
        </p:nvSpPr>
        <p:spPr>
          <a:xfrm>
            <a:off x="10428790" y="6356350"/>
            <a:ext cx="1153610" cy="365125"/>
          </a:xfrm>
          <a:prstGeom prst="rect">
            <a:avLst/>
          </a:prstGeom>
        </p:spPr>
        <p:txBody>
          <a:bodyPr vert="horz" lIns="91440" tIns="45720" rIns="91440" bIns="45720" rtlCol="0" anchor="ctr"/>
          <a:lstStyle>
            <a:lvl1pPr algn="r">
              <a:defRPr sz="1000" b="1" i="0">
                <a:solidFill>
                  <a:schemeClr val="tx1">
                    <a:tint val="75000"/>
                  </a:schemeClr>
                </a:solidFill>
                <a:latin typeface="Arial Narrow" charset="0"/>
                <a:ea typeface="Arial Narrow" charset="0"/>
                <a:cs typeface="Arial Narrow" charset="0"/>
              </a:defRPr>
            </a:lvl1pPr>
          </a:lstStyle>
          <a:p>
            <a:fld id="{037F01FA-6C19-A84C-B6BC-F36D0E37765A}" type="slidenum">
              <a:rPr lang="en-US" smtClean="0"/>
              <a:pPr/>
              <a:t>‹#›</a:t>
            </a:fld>
            <a:endParaRPr lang="en-US"/>
          </a:p>
        </p:txBody>
      </p:sp>
    </p:spTree>
    <p:extLst>
      <p:ext uri="{BB962C8B-B14F-4D97-AF65-F5344CB8AC3E}">
        <p14:creationId xmlns:p14="http://schemas.microsoft.com/office/powerpoint/2010/main" val="3453399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5" r:id="rId20"/>
  </p:sldLayoutIdLst>
  <p:txStyles>
    <p:titleStyle>
      <a:lvl1pPr algn="ctr" defTabSz="914400" rtl="0" eaLnBrk="1" latinLnBrk="0" hangingPunct="1">
        <a:lnSpc>
          <a:spcPct val="90000"/>
        </a:lnSpc>
        <a:spcBef>
          <a:spcPct val="0"/>
        </a:spcBef>
        <a:buNone/>
        <a:defRPr sz="1600" b="1" i="0" kern="1200" spc="90" baseline="0">
          <a:solidFill>
            <a:schemeClr val="tx1"/>
          </a:solidFill>
          <a:latin typeface="Georgia" charset="0"/>
          <a:ea typeface="Georgia" charset="0"/>
          <a:cs typeface="Georgia" charset="0"/>
        </a:defRPr>
      </a:lvl1pPr>
    </p:titleStyle>
    <p:bodyStyle>
      <a:lvl1pPr marL="0" indent="0" algn="ctr" defTabSz="914400" rtl="0" eaLnBrk="1" latinLnBrk="0" hangingPunct="1">
        <a:lnSpc>
          <a:spcPct val="90000"/>
        </a:lnSpc>
        <a:spcBef>
          <a:spcPts val="1000"/>
        </a:spcBef>
        <a:buFont typeface="Arial"/>
        <a:buNone/>
        <a:defRPr sz="1800" b="0" i="0" kern="1200">
          <a:solidFill>
            <a:schemeClr val="tx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152" y="535880"/>
            <a:ext cx="11283696" cy="77763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54152" y="1527826"/>
            <a:ext cx="11283696" cy="1118437"/>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p:cNvSpPr>
            <a:spLocks noGrp="1"/>
          </p:cNvSpPr>
          <p:nvPr>
            <p:ph type="dt" sz="half" idx="2"/>
          </p:nvPr>
        </p:nvSpPr>
        <p:spPr>
          <a:xfrm>
            <a:off x="2017853" y="6356350"/>
            <a:ext cx="790937" cy="365125"/>
          </a:xfrm>
          <a:prstGeom prst="rect">
            <a:avLst/>
          </a:prstGeom>
        </p:spPr>
        <p:txBody>
          <a:bodyPr vert="horz" lIns="91440" tIns="45720" rIns="91440" bIns="45720" rtlCol="0" anchor="t"/>
          <a:lstStyle>
            <a:lvl1pPr algn="l">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47EDD6F-6A90-1E47-AAE5-DEAB5BF865A9}" type="datetimeFigureOut">
              <a:rPr lang="en-US" smtClean="0"/>
              <a:pPr/>
              <a:t>10/27/2024</a:t>
            </a:fld>
            <a:endParaRPr lang="en-US"/>
          </a:p>
        </p:txBody>
      </p:sp>
      <p:sp>
        <p:nvSpPr>
          <p:cNvPr id="5" name="Footer Placeholder 4"/>
          <p:cNvSpPr>
            <a:spLocks noGrp="1"/>
          </p:cNvSpPr>
          <p:nvPr>
            <p:ph type="ftr" sz="quarter" idx="3"/>
          </p:nvPr>
        </p:nvSpPr>
        <p:spPr>
          <a:xfrm>
            <a:off x="3063433" y="6356350"/>
            <a:ext cx="8674415" cy="365125"/>
          </a:xfrm>
          <a:prstGeom prst="rect">
            <a:avLst/>
          </a:prstGeom>
        </p:spPr>
        <p:txBody>
          <a:bodyPr vert="horz" lIns="91440" tIns="45720" rIns="91440" bIns="45720" rtlCol="0" anchor="t"/>
          <a:lstStyle>
            <a:lvl1pPr algn="r">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454152" y="6356350"/>
            <a:ext cx="1309058" cy="365125"/>
          </a:xfrm>
          <a:prstGeom prst="rect">
            <a:avLst/>
          </a:prstGeom>
        </p:spPr>
        <p:txBody>
          <a:bodyPr vert="horz" lIns="91440" tIns="45720" rIns="91440" bIns="45720" rtlCol="0" anchor="t"/>
          <a:lstStyle>
            <a:lvl1pPr algn="l">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37F01FA-6C19-A84C-B6BC-F36D0E37765A}" type="slidenum">
              <a:rPr lang="en-US" smtClean="0"/>
              <a:pPr/>
              <a:t>‹#›</a:t>
            </a:fld>
            <a:endParaRPr lang="en-US"/>
          </a:p>
        </p:txBody>
      </p:sp>
    </p:spTree>
    <p:extLst>
      <p:ext uri="{BB962C8B-B14F-4D97-AF65-F5344CB8AC3E}">
        <p14:creationId xmlns:p14="http://schemas.microsoft.com/office/powerpoint/2010/main" val="196644325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6" r:id="rId16"/>
    <p:sldLayoutId id="2147483767" r:id="rId17"/>
    <p:sldLayoutId id="2147483768" r:id="rId18"/>
    <p:sldLayoutId id="2147483769" r:id="rId19"/>
    <p:sldLayoutId id="2147483770" r:id="rId20"/>
    <p:sldLayoutId id="2147483771" r:id="rId21"/>
    <p:sldLayoutId id="2147483772" r:id="rId22"/>
    <p:sldLayoutId id="2147483774" r:id="rId23"/>
  </p:sldLayoutIdLst>
  <p:txStyles>
    <p:title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a:buNone/>
        <a:defRPr sz="1800" b="0" i="0" kern="1200">
          <a:solidFill>
            <a:schemeClr val="tx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152" y="535880"/>
            <a:ext cx="11283696" cy="77763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54152" y="1527826"/>
            <a:ext cx="11283696" cy="1118437"/>
          </a:xfrm>
          <a:prstGeom prst="rect">
            <a:avLst/>
          </a:prstGeom>
        </p:spPr>
        <p:txBody>
          <a:bodyPr vert="horz" lIns="91440" tIns="45720" rIns="91440" bIns="45720" rtlCol="0">
            <a:noAutofit/>
          </a:bodyPr>
          <a:lstStyle/>
          <a:p>
            <a:pPr lvl="0"/>
            <a:r>
              <a:rPr lang="en-US"/>
              <a:t>Click to edit Master text styles</a:t>
            </a:r>
          </a:p>
        </p:txBody>
      </p:sp>
      <p:sp>
        <p:nvSpPr>
          <p:cNvPr id="4" name="Date Placeholder 3"/>
          <p:cNvSpPr>
            <a:spLocks noGrp="1"/>
          </p:cNvSpPr>
          <p:nvPr>
            <p:ph type="dt" sz="half" idx="2"/>
          </p:nvPr>
        </p:nvSpPr>
        <p:spPr>
          <a:xfrm>
            <a:off x="2017853" y="6356350"/>
            <a:ext cx="790937" cy="365125"/>
          </a:xfrm>
          <a:prstGeom prst="rect">
            <a:avLst/>
          </a:prstGeom>
        </p:spPr>
        <p:txBody>
          <a:bodyPr vert="horz" lIns="91440" tIns="45720" rIns="91440" bIns="45720" rtlCol="0" anchor="t"/>
          <a:lstStyle>
            <a:lvl1pPr algn="l">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47EDD6F-6A90-1E47-AAE5-DEAB5BF865A9}" type="datetimeFigureOut">
              <a:rPr lang="en-US" smtClean="0"/>
              <a:pPr/>
              <a:t>10/27/2024</a:t>
            </a:fld>
            <a:endParaRPr lang="en-US"/>
          </a:p>
        </p:txBody>
      </p:sp>
      <p:sp>
        <p:nvSpPr>
          <p:cNvPr id="5" name="Footer Placeholder 4"/>
          <p:cNvSpPr>
            <a:spLocks noGrp="1"/>
          </p:cNvSpPr>
          <p:nvPr>
            <p:ph type="ftr" sz="quarter" idx="3"/>
          </p:nvPr>
        </p:nvSpPr>
        <p:spPr>
          <a:xfrm>
            <a:off x="3063433" y="6356350"/>
            <a:ext cx="8674415" cy="365125"/>
          </a:xfrm>
          <a:prstGeom prst="rect">
            <a:avLst/>
          </a:prstGeom>
        </p:spPr>
        <p:txBody>
          <a:bodyPr vert="horz" lIns="91440" tIns="45720" rIns="91440" bIns="45720" rtlCol="0" anchor="t"/>
          <a:lstStyle>
            <a:lvl1pPr algn="r">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454152" y="6356350"/>
            <a:ext cx="1309058" cy="365125"/>
          </a:xfrm>
          <a:prstGeom prst="rect">
            <a:avLst/>
          </a:prstGeom>
        </p:spPr>
        <p:txBody>
          <a:bodyPr vert="horz" lIns="91440" tIns="45720" rIns="91440" bIns="45720" rtlCol="0" anchor="t"/>
          <a:lstStyle>
            <a:lvl1pPr algn="l">
              <a:defRPr sz="700" b="0" i="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fld id="{037F01FA-6C19-A84C-B6BC-F36D0E37765A}" type="slidenum">
              <a:rPr lang="en-US" smtClean="0"/>
              <a:pPr/>
              <a:t>‹#›</a:t>
            </a:fld>
            <a:endParaRPr lang="en-US"/>
          </a:p>
        </p:txBody>
      </p:sp>
    </p:spTree>
    <p:extLst>
      <p:ext uri="{BB962C8B-B14F-4D97-AF65-F5344CB8AC3E}">
        <p14:creationId xmlns:p14="http://schemas.microsoft.com/office/powerpoint/2010/main" val="209079443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90" r:id="rId13"/>
  </p:sldLayoutIdLst>
  <p:txStyles>
    <p:title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a:buNone/>
        <a:defRPr sz="1800" b="0" i="0" kern="1200">
          <a:solidFill>
            <a:schemeClr val="tx1"/>
          </a:solidFill>
          <a:latin typeface="Georgia" charset="0"/>
          <a:ea typeface="Georgia" charset="0"/>
          <a:cs typeface="Georgia" charset="0"/>
        </a:defRPr>
      </a:lvl1pPr>
      <a:lvl2pPr marL="4572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3pPr>
      <a:lvl4pPr marL="13716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4pPr>
      <a:lvl5pPr marL="1828800" indent="0" algn="ctr" defTabSz="914400" rtl="0" eaLnBrk="1" latinLnBrk="0" hangingPunct="1">
        <a:lnSpc>
          <a:spcPct val="90000"/>
        </a:lnSpc>
        <a:spcBef>
          <a:spcPts val="500"/>
        </a:spcBef>
        <a:buFont typeface="Arial"/>
        <a:buNone/>
        <a:defRPr sz="1800" b="0" i="0" kern="1200">
          <a:solidFill>
            <a:schemeClr val="tx1"/>
          </a:solidFill>
          <a:latin typeface="Surveyor Text Book" charset="0"/>
          <a:ea typeface="Surveyor Text Book" charset="0"/>
          <a:cs typeface="Surveyor Text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5.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5.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7.xml"/><Relationship Id="rId1" Type="http://schemas.openxmlformats.org/officeDocument/2006/relationships/video" Target="about:blank" TargetMode="Externa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about:blank" TargetMode="External"/><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hyperlink" Target="about:blank"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8.xml"/><Relationship Id="rId1" Type="http://schemas.openxmlformats.org/officeDocument/2006/relationships/video" Target="about:blan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2.xml"/><Relationship Id="rId4" Type="http://schemas.openxmlformats.org/officeDocument/2006/relationships/hyperlink" Target="http://pngimg.com/download/4062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2.xml"/><Relationship Id="rId4" Type="http://schemas.openxmlformats.org/officeDocument/2006/relationships/hyperlink" Target="about:blan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FE496B9F-D4D6-47A6-AC64-A6073C1C08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3" t="9091" r="35050"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2D2BD-D866-45F9-A4D9-986DCAABDAF6}"/>
              </a:ext>
            </a:extLst>
          </p:cNvPr>
          <p:cNvSpPr>
            <a:spLocks noGrp="1"/>
          </p:cNvSpPr>
          <p:nvPr>
            <p:ph type="title"/>
          </p:nvPr>
        </p:nvSpPr>
        <p:spPr>
          <a:xfrm>
            <a:off x="464062" y="1719552"/>
            <a:ext cx="7511537" cy="3204134"/>
          </a:xfrm>
        </p:spPr>
        <p:txBody>
          <a:bodyPr vert="horz" lIns="91440" tIns="45720" rIns="91440" bIns="45720" rtlCol="0" anchor="b">
            <a:normAutofit/>
          </a:bodyPr>
          <a:lstStyle/>
          <a:p>
            <a:r>
              <a:rPr lang="en-US" dirty="0">
                <a:solidFill>
                  <a:schemeClr val="tx1"/>
                </a:solidFill>
                <a:latin typeface="Arial Black"/>
                <a:ea typeface="+mj-ea"/>
                <a:cs typeface="+mj-cs"/>
              </a:rPr>
              <a:t>Introducing the Food Donation Improvement Act</a:t>
            </a:r>
            <a:br>
              <a:rPr lang="en-US" dirty="0">
                <a:solidFill>
                  <a:schemeClr val="tx1"/>
                </a:solidFill>
                <a:latin typeface="Arial Black"/>
                <a:ea typeface="+mj-ea"/>
                <a:cs typeface="+mj-cs"/>
              </a:rPr>
            </a:br>
            <a:endParaRPr lang="en-US" dirty="0">
              <a:ea typeface="+mj-ea"/>
              <a:cs typeface="+mj-cs"/>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438AFBD-6FFE-4CF8-A14D-82C54058B1CF}"/>
              </a:ext>
            </a:extLst>
          </p:cNvPr>
          <p:cNvSpPr txBox="1"/>
          <p:nvPr/>
        </p:nvSpPr>
        <p:spPr>
          <a:xfrm>
            <a:off x="483164" y="4767575"/>
            <a:ext cx="701491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00B6F0"/>
                </a:solidFill>
                <a:effectLst/>
                <a:uLnTx/>
                <a:uFillTx/>
                <a:latin typeface="Georgia"/>
                <a:ea typeface="+mn-ea"/>
                <a:cs typeface="+mn-cs"/>
              </a:rPr>
              <a:t>Natural Resources Defense Council x Drexel Food Lab</a:t>
            </a:r>
            <a:endParaRPr kumimoji="0" lang="en-US" sz="1800" b="0" i="0" u="none" strike="noStrike" kern="1200" cap="none" spc="0" normalizeH="0" baseline="0" noProof="0" dirty="0">
              <a:ln>
                <a:noFill/>
              </a:ln>
              <a:solidFill>
                <a:srgbClr val="00B6F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0FB7D2-0385-869E-1B66-CF1C750171A7}"/>
              </a:ext>
            </a:extLst>
          </p:cNvPr>
          <p:cNvSpPr txBox="1"/>
          <p:nvPr/>
        </p:nvSpPr>
        <p:spPr>
          <a:xfrm>
            <a:off x="5531279" y="6235720"/>
            <a:ext cx="66607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Georgia"/>
                <a:ea typeface="+mn-ea"/>
                <a:cs typeface="Calibri"/>
              </a:rPr>
              <a:t>April 2024</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3220573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A418-D343-B84A-9937-8DDCC5CBD087}"/>
              </a:ext>
            </a:extLst>
          </p:cNvPr>
          <p:cNvSpPr>
            <a:spLocks noGrp="1"/>
          </p:cNvSpPr>
          <p:nvPr>
            <p:ph type="title"/>
          </p:nvPr>
        </p:nvSpPr>
        <p:spPr/>
        <p:txBody>
          <a:bodyPr/>
          <a:lstStyle/>
          <a:p>
            <a:r>
              <a:rPr lang="en-US" dirty="0"/>
              <a:t>FOOD WASTE HAS SERIOUS IMPACTS</a:t>
            </a:r>
          </a:p>
        </p:txBody>
      </p:sp>
      <p:grpSp>
        <p:nvGrpSpPr>
          <p:cNvPr id="7" name="Group 6">
            <a:extLst>
              <a:ext uri="{FF2B5EF4-FFF2-40B4-BE49-F238E27FC236}">
                <a16:creationId xmlns:a16="http://schemas.microsoft.com/office/drawing/2014/main" id="{7C9E3036-A733-A94B-A7D6-B86453A0B022}"/>
              </a:ext>
            </a:extLst>
          </p:cNvPr>
          <p:cNvGrpSpPr/>
          <p:nvPr/>
        </p:nvGrpSpPr>
        <p:grpSpPr>
          <a:xfrm>
            <a:off x="631190" y="1913936"/>
            <a:ext cx="3986890" cy="3637979"/>
            <a:chOff x="2802954" y="1167069"/>
            <a:chExt cx="5304986" cy="4840723"/>
          </a:xfrm>
        </p:grpSpPr>
        <p:grpSp>
          <p:nvGrpSpPr>
            <p:cNvPr id="3" name="Group 2">
              <a:extLst>
                <a:ext uri="{FF2B5EF4-FFF2-40B4-BE49-F238E27FC236}">
                  <a16:creationId xmlns:a16="http://schemas.microsoft.com/office/drawing/2014/main" id="{70729DBC-6032-454C-9E30-12370C5760CB}"/>
                </a:ext>
              </a:extLst>
            </p:cNvPr>
            <p:cNvGrpSpPr/>
            <p:nvPr/>
          </p:nvGrpSpPr>
          <p:grpSpPr>
            <a:xfrm>
              <a:off x="4084060" y="1172861"/>
              <a:ext cx="4023880" cy="4834931"/>
              <a:chOff x="2634094" y="1476222"/>
              <a:chExt cx="4565307" cy="5485488"/>
            </a:xfrm>
          </p:grpSpPr>
          <p:sp>
            <p:nvSpPr>
              <p:cNvPr id="4" name="object 3">
                <a:extLst>
                  <a:ext uri="{FF2B5EF4-FFF2-40B4-BE49-F238E27FC236}">
                    <a16:creationId xmlns:a16="http://schemas.microsoft.com/office/drawing/2014/main" id="{00BC8E0B-0A3B-5845-B4F4-37AE9DD5AE4C}"/>
                  </a:ext>
                </a:extLst>
              </p:cNvPr>
              <p:cNvSpPr/>
              <p:nvPr/>
            </p:nvSpPr>
            <p:spPr>
              <a:xfrm>
                <a:off x="3088186" y="1719874"/>
                <a:ext cx="3861311" cy="524183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
            <p:nvSpPr>
              <p:cNvPr id="5" name="object 4">
                <a:extLst>
                  <a:ext uri="{FF2B5EF4-FFF2-40B4-BE49-F238E27FC236}">
                    <a16:creationId xmlns:a16="http://schemas.microsoft.com/office/drawing/2014/main" id="{60B43C89-14BF-BA44-92C6-7E0C425F20D3}"/>
                  </a:ext>
                </a:extLst>
              </p:cNvPr>
              <p:cNvSpPr/>
              <p:nvPr/>
            </p:nvSpPr>
            <p:spPr>
              <a:xfrm>
                <a:off x="2634094" y="1476222"/>
                <a:ext cx="4565307" cy="539513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102345"/>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18DCCCCE-2BAA-0E49-96CD-759CA9EF2CBD}"/>
                </a:ext>
              </a:extLst>
            </p:cNvPr>
            <p:cNvSpPr/>
            <p:nvPr/>
          </p:nvSpPr>
          <p:spPr>
            <a:xfrm>
              <a:off x="2802954" y="1167069"/>
              <a:ext cx="3362690" cy="3481004"/>
            </a:xfrm>
            <a:prstGeom prst="rect">
              <a:avLst/>
            </a:prstGeom>
          </p:spPr>
          <p:txBody>
            <a:bodyPr wrap="square" lIns="91440" tIns="45720" rIns="91440" bIns="4572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55" normalizeH="0" baseline="0" noProof="0">
                  <a:ln>
                    <a:noFill/>
                  </a:ln>
                  <a:solidFill>
                    <a:srgbClr val="FF605C"/>
                  </a:solidFill>
                  <a:effectLst/>
                  <a:uLnTx/>
                  <a:uFillTx/>
                  <a:latin typeface="Arial Black"/>
                  <a:ea typeface="+mn-ea"/>
                  <a:cs typeface="Arial Black" panose="020B0604020202020204" pitchFamily="34" charset="0"/>
                </a:rPr>
                <a:t>UP TO </a:t>
              </a:r>
              <a:r>
                <a:rPr kumimoji="0" lang="en-US" sz="3200" b="1" i="0" u="none" strike="noStrike" kern="1200" cap="none" spc="-55" normalizeH="0" baseline="0" noProof="0">
                  <a:ln>
                    <a:noFill/>
                  </a:ln>
                  <a:solidFill>
                    <a:srgbClr val="FF605C"/>
                  </a:solidFill>
                  <a:effectLst/>
                  <a:uLnTx/>
                  <a:uFillTx/>
                  <a:latin typeface="Arial Black"/>
                  <a:ea typeface="+mn-ea"/>
                  <a:cs typeface="Arial Black" panose="020B0604020202020204" pitchFamily="34" charset="0"/>
                </a:rPr>
                <a:t>40%</a:t>
              </a:r>
              <a:r>
                <a:rPr kumimoji="0" lang="en-US" sz="2000" b="1" i="0" u="none" strike="noStrike" kern="1200" cap="none" spc="-55" normalizeH="0" baseline="0" noProof="0">
                  <a:ln>
                    <a:noFill/>
                  </a:ln>
                  <a:solidFill>
                    <a:srgbClr val="FF605C"/>
                  </a:solidFill>
                  <a:effectLst/>
                  <a:uLnTx/>
                  <a:uFillTx/>
                  <a:latin typeface="Arial Black"/>
                  <a:ea typeface="+mn-ea"/>
                  <a:cs typeface="Arial Black" panose="020B0604020202020204" pitchFamily="34" charset="0"/>
                </a:rPr>
                <a:t> OF ALL FOOD IN US GOES UNEATEN, WHICH IS WORTH </a:t>
              </a:r>
              <a:r>
                <a:rPr kumimoji="0" lang="en-US" sz="3200" b="1" i="0" u="none" strike="noStrike" kern="1200" cap="none" spc="-55" normalizeH="0" baseline="0" noProof="0">
                  <a:ln>
                    <a:noFill/>
                  </a:ln>
                  <a:solidFill>
                    <a:srgbClr val="FF605C"/>
                  </a:solidFill>
                  <a:effectLst/>
                  <a:uLnTx/>
                  <a:uFillTx/>
                  <a:latin typeface="Arial Black"/>
                  <a:ea typeface="+mn-ea"/>
                  <a:cs typeface="Arial Black" panose="020B0604020202020204" pitchFamily="34" charset="0"/>
                </a:rPr>
                <a:t>$</a:t>
              </a:r>
              <a:r>
                <a:rPr lang="en-US" sz="3200" b="1" spc="-55">
                  <a:solidFill>
                    <a:srgbClr val="FF605C"/>
                  </a:solidFill>
                  <a:latin typeface="Arial Black"/>
                  <a:cs typeface="Arial Black" panose="020B0604020202020204" pitchFamily="34" charset="0"/>
                </a:rPr>
                <a:t>444</a:t>
              </a:r>
              <a:r>
                <a:rPr kumimoji="0" lang="en-US" sz="2000" b="1" i="0" u="none" strike="noStrike" kern="1200" cap="none" spc="-55" normalizeH="0" baseline="0" noProof="0">
                  <a:ln>
                    <a:noFill/>
                  </a:ln>
                  <a:solidFill>
                    <a:srgbClr val="FF605C"/>
                  </a:solidFill>
                  <a:effectLst/>
                  <a:uLnTx/>
                  <a:uFillTx/>
                  <a:latin typeface="Arial Black"/>
                  <a:ea typeface="+mn-ea"/>
                  <a:cs typeface="Arial Black" panose="020B0604020202020204" pitchFamily="34" charset="0"/>
                </a:rPr>
                <a:t> BILLION PER YEAR</a:t>
              </a:r>
            </a:p>
          </p:txBody>
        </p:sp>
      </p:grpSp>
      <p:sp>
        <p:nvSpPr>
          <p:cNvPr id="8" name="Footer Placeholder 7">
            <a:extLst>
              <a:ext uri="{FF2B5EF4-FFF2-40B4-BE49-F238E27FC236}">
                <a16:creationId xmlns:a16="http://schemas.microsoft.com/office/drawing/2014/main" id="{05BD3B1E-7CDA-0F42-83B2-DB978228D10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1555E"/>
                </a:solidFill>
                <a:effectLst/>
                <a:uLnTx/>
                <a:uFillTx/>
                <a:latin typeface="Arial"/>
                <a:cs typeface="Arial"/>
              </a:rPr>
              <a:t>Source:</a:t>
            </a:r>
            <a:r>
              <a:rPr kumimoji="0" lang="en-US" sz="700" b="1" i="1" u="none" strike="noStrike" kern="1200" cap="none" spc="0" normalizeH="0" baseline="0" noProof="0">
                <a:ln>
                  <a:noFill/>
                </a:ln>
                <a:solidFill>
                  <a:srgbClr val="51555E"/>
                </a:solidFill>
                <a:effectLst/>
                <a:uLnTx/>
                <a:uFillTx/>
                <a:latin typeface="Arial"/>
                <a:cs typeface="Arial"/>
              </a:rPr>
              <a:t> </a:t>
            </a:r>
            <a:r>
              <a:rPr kumimoji="0" lang="en-US" sz="700" b="1" i="0" u="none" strike="noStrike" kern="1200" cap="none" spc="0" normalizeH="0" baseline="0" noProof="0" err="1">
                <a:ln>
                  <a:noFill/>
                </a:ln>
                <a:solidFill>
                  <a:srgbClr val="51555E"/>
                </a:solidFill>
                <a:effectLst/>
                <a:uLnTx/>
                <a:uFillTx/>
                <a:latin typeface="Arial"/>
                <a:cs typeface="Arial"/>
              </a:rPr>
              <a:t>ReFed</a:t>
            </a:r>
            <a:r>
              <a:rPr kumimoji="0" lang="en-US" sz="700" b="1" i="0" u="none" strike="noStrike" kern="1200" cap="none" spc="0" normalizeH="0" baseline="0" noProof="0">
                <a:ln>
                  <a:noFill/>
                </a:ln>
                <a:solidFill>
                  <a:srgbClr val="51555E"/>
                </a:solidFill>
                <a:effectLst/>
                <a:uLnTx/>
                <a:uFillTx/>
                <a:latin typeface="Arial"/>
                <a:cs typeface="Arial"/>
              </a:rPr>
              <a:t>, </a:t>
            </a:r>
            <a:r>
              <a:rPr kumimoji="0" lang="en-US" sz="700" b="0" i="0" u="none" strike="noStrike" kern="1200" cap="none" spc="0" normalizeH="0" baseline="0" noProof="0">
                <a:ln>
                  <a:noFill/>
                </a:ln>
                <a:solidFill>
                  <a:srgbClr val="51555E"/>
                </a:solidFill>
                <a:effectLst/>
                <a:uLnTx/>
                <a:uFillTx/>
                <a:latin typeface="Arial"/>
                <a:cs typeface="Arial"/>
                <a:hlinkClick r:id="rId5">
                  <a:extLst>
                    <a:ext uri="{A12FA001-AC4F-418D-AE19-62706E023703}">
                      <ahyp:hlinkClr xmlns:ahyp="http://schemas.microsoft.com/office/drawing/2018/hyperlinkcolor" val="tx"/>
                    </a:ext>
                  </a:extLst>
                </a:hlinkClick>
              </a:rPr>
              <a:t>https://refed.org/food-waste/the-problem/</a:t>
            </a:r>
            <a:r>
              <a:rPr kumimoji="0" lang="en-US" sz="700" b="0" i="0" u="none" strike="noStrike" kern="1200" cap="none" spc="0" normalizeH="0" baseline="0" noProof="0">
                <a:ln>
                  <a:noFill/>
                </a:ln>
                <a:solidFill>
                  <a:srgbClr val="51555E"/>
                </a:solidFill>
                <a:effectLst/>
                <a:uLnTx/>
                <a:uFillTx/>
                <a:latin typeface="Arial"/>
                <a:cs typeface="Arial"/>
              </a:rPr>
              <a:t>. 2022. EPA, </a:t>
            </a:r>
            <a:r>
              <a:rPr kumimoji="0" lang="en-US" sz="700" b="0" i="0" u="none" strike="noStrike" kern="1200" cap="none" spc="0" normalizeH="0" baseline="0" noProof="0">
                <a:ln>
                  <a:noFill/>
                </a:ln>
                <a:solidFill>
                  <a:srgbClr val="51555E"/>
                </a:solidFill>
                <a:effectLst/>
                <a:uLnTx/>
                <a:uFillTx/>
                <a:latin typeface="Arial"/>
                <a:cs typeface="Arial"/>
                <a:hlinkClick r:id="rId6"/>
              </a:rPr>
              <a:t>https://www.epa.gov/facts-and-figures-about-materials-waste-and-recycling/national-overview-facts-and-figures-materials</a:t>
            </a:r>
            <a:r>
              <a:rPr kumimoji="0" lang="en-US" sz="700" b="0" i="0" u="none" strike="noStrike" kern="1200" cap="none" spc="0" normalizeH="0" baseline="0" noProof="0">
                <a:ln>
                  <a:noFill/>
                </a:ln>
                <a:solidFill>
                  <a:srgbClr val="51555E"/>
                </a:solidFill>
                <a:effectLst/>
                <a:uLnTx/>
                <a:uFillTx/>
                <a:latin typeface="Arial"/>
                <a:cs typeface="Arial"/>
              </a:rPr>
              <a:t>,, 2018. </a:t>
            </a:r>
            <a:r>
              <a:rPr kumimoji="0" lang="en-US" sz="700" b="0" i="1" u="none" strike="noStrike" kern="1200" cap="none" spc="0" normalizeH="0" baseline="0" noProof="0">
                <a:ln>
                  <a:noFill/>
                </a:ln>
                <a:solidFill>
                  <a:srgbClr val="51555E"/>
                </a:solidFill>
                <a:effectLst/>
                <a:uLnTx/>
                <a:uFillTx/>
                <a:latin typeface="Arial"/>
                <a:cs typeface="Arial"/>
              </a:rPr>
              <a:t>NRDC, Wasted: How America Is Losing up to 40 Percent of it's Food from Farm to Fork to Landfill, 2017; </a:t>
            </a:r>
            <a:r>
              <a:rPr kumimoji="0" lang="en-US" sz="700" b="1" i="0" u="none" strike="noStrike" kern="1200" cap="none" spc="0" normalizeH="0" baseline="0" noProof="0">
                <a:ln>
                  <a:noFill/>
                </a:ln>
                <a:solidFill>
                  <a:srgbClr val="51555E"/>
                </a:solidFill>
                <a:effectLst/>
                <a:uLnTx/>
                <a:uFillTx/>
                <a:latin typeface="Arial"/>
                <a:cs typeface="Arial"/>
              </a:rPr>
              <a:t>Photo: </a:t>
            </a:r>
            <a:r>
              <a:rPr kumimoji="0" lang="en-US" sz="700" b="0" i="1" u="none" strike="noStrike" kern="1200" cap="none" spc="0" normalizeH="0" baseline="0" noProof="0">
                <a:ln>
                  <a:noFill/>
                </a:ln>
                <a:solidFill>
                  <a:srgbClr val="51555E"/>
                </a:solidFill>
                <a:effectLst/>
                <a:uLnTx/>
                <a:uFillTx/>
                <a:latin typeface="Arial"/>
                <a:cs typeface="Arial"/>
              </a:rPr>
              <a:t>Dimitris </a:t>
            </a:r>
            <a:r>
              <a:rPr kumimoji="0" lang="en-US" sz="700" b="0" i="1" u="none" strike="noStrike" kern="1200" cap="none" spc="0" normalizeH="0" baseline="0" noProof="0" err="1">
                <a:ln>
                  <a:noFill/>
                </a:ln>
                <a:solidFill>
                  <a:srgbClr val="51555E"/>
                </a:solidFill>
                <a:effectLst/>
                <a:uLnTx/>
                <a:uFillTx/>
                <a:latin typeface="Arial"/>
                <a:cs typeface="Arial"/>
              </a:rPr>
              <a:t>Stephanides</a:t>
            </a:r>
            <a:r>
              <a:rPr kumimoji="0" lang="en-US" sz="700" b="0" i="1" u="none" strike="noStrike" kern="1200" cap="none" spc="0" normalizeH="0" baseline="0" noProof="0">
                <a:ln>
                  <a:noFill/>
                </a:ln>
                <a:solidFill>
                  <a:srgbClr val="51555E"/>
                </a:solidFill>
                <a:effectLst/>
                <a:uLnTx/>
                <a:uFillTx/>
                <a:latin typeface="Arial"/>
                <a:cs typeface="Arial"/>
              </a:rPr>
              <a:t>/iStock</a:t>
            </a:r>
          </a:p>
        </p:txBody>
      </p:sp>
      <p:grpSp>
        <p:nvGrpSpPr>
          <p:cNvPr id="13" name="Group 12">
            <a:extLst>
              <a:ext uri="{FF2B5EF4-FFF2-40B4-BE49-F238E27FC236}">
                <a16:creationId xmlns:a16="http://schemas.microsoft.com/office/drawing/2014/main" id="{F6076303-8F6B-684C-893C-AC725BB25150}"/>
              </a:ext>
            </a:extLst>
          </p:cNvPr>
          <p:cNvGrpSpPr/>
          <p:nvPr/>
        </p:nvGrpSpPr>
        <p:grpSpPr>
          <a:xfrm>
            <a:off x="7035049" y="2401074"/>
            <a:ext cx="2965582" cy="505267"/>
            <a:chOff x="6911832" y="2401074"/>
            <a:chExt cx="2965582" cy="505267"/>
          </a:xfrm>
        </p:grpSpPr>
        <p:sp>
          <p:nvSpPr>
            <p:cNvPr id="9" name="object 17">
              <a:extLst>
                <a:ext uri="{FF2B5EF4-FFF2-40B4-BE49-F238E27FC236}">
                  <a16:creationId xmlns:a16="http://schemas.microsoft.com/office/drawing/2014/main" id="{42076BD0-2CC8-3048-8886-9C77D9386D6F}"/>
                </a:ext>
              </a:extLst>
            </p:cNvPr>
            <p:cNvSpPr txBox="1"/>
            <p:nvPr/>
          </p:nvSpPr>
          <p:spPr>
            <a:xfrm>
              <a:off x="6911832" y="2401074"/>
              <a:ext cx="1771125" cy="505267"/>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100" b="1" spc="-135">
                  <a:solidFill>
                    <a:srgbClr val="00B6F0"/>
                  </a:solidFill>
                  <a:latin typeface="Arial Black"/>
                  <a:cs typeface="Arial Black" panose="020B0604020202020204" pitchFamily="34" charset="0"/>
                </a:rPr>
                <a:t>22</a:t>
              </a:r>
              <a:r>
                <a:rPr kumimoji="0" lang="en-US" sz="3100" b="1" i="0" u="none" strike="noStrike" kern="1200" cap="none" spc="-135" normalizeH="0" baseline="0" noProof="0">
                  <a:ln>
                    <a:noFill/>
                  </a:ln>
                  <a:solidFill>
                    <a:srgbClr val="00B6F0"/>
                  </a:solidFill>
                  <a:effectLst/>
                  <a:uLnTx/>
                  <a:uFillTx/>
                  <a:latin typeface="Arial Black"/>
                  <a:ea typeface="+mn-ea"/>
                  <a:cs typeface="Arial Black" panose="020B0604020202020204" pitchFamily="34" charset="0"/>
                </a:rPr>
                <a:t>%</a:t>
              </a:r>
            </a:p>
          </p:txBody>
        </p:sp>
        <p:sp>
          <p:nvSpPr>
            <p:cNvPr id="10" name="Rectangle 9">
              <a:extLst>
                <a:ext uri="{FF2B5EF4-FFF2-40B4-BE49-F238E27FC236}">
                  <a16:creationId xmlns:a16="http://schemas.microsoft.com/office/drawing/2014/main" id="{FBCAB11B-1453-F749-8AD2-18B9919CE27D}"/>
                </a:ext>
              </a:extLst>
            </p:cNvPr>
            <p:cNvSpPr/>
            <p:nvPr/>
          </p:nvSpPr>
          <p:spPr>
            <a:xfrm>
              <a:off x="7824288" y="2622064"/>
              <a:ext cx="2053126" cy="251544"/>
            </a:xfrm>
            <a:prstGeom prst="rect">
              <a:avLst/>
            </a:prstGeom>
          </p:spPr>
          <p:txBody>
            <a:bodyPr wrap="none" lIns="91440" tIns="45720" rIns="91440" bIns="45720" anchor="t">
              <a:spAutoFit/>
            </a:bodyPr>
            <a:lstStyle/>
            <a:p>
              <a:pPr marL="12700" marR="5080" lvl="0" indent="0" algn="l" defTabSz="914400" rtl="0" eaLnBrk="1" fontAlgn="auto" latinLnBrk="0" hangingPunct="1">
                <a:lnSpc>
                  <a:spcPts val="1130"/>
                </a:lnSpc>
                <a:spcBef>
                  <a:spcPts val="185"/>
                </a:spcBef>
                <a:spcAft>
                  <a:spcPts val="0"/>
                </a:spcAft>
                <a:buClrTx/>
                <a:buSzTx/>
                <a:buFontTx/>
                <a:buNone/>
                <a:tabLst/>
                <a:defRPr/>
              </a:pPr>
              <a:r>
                <a:rPr kumimoji="0" lang="en-US" sz="1800" b="0" i="1" u="none" strike="noStrike" kern="1200" cap="none" spc="-10" normalizeH="0" baseline="0" noProof="0">
                  <a:ln>
                    <a:noFill/>
                  </a:ln>
                  <a:solidFill>
                    <a:srgbClr val="00B6F0"/>
                  </a:solidFill>
                  <a:effectLst/>
                  <a:uLnTx/>
                  <a:uFillTx/>
                  <a:latin typeface="Georgia"/>
                  <a:ea typeface="+mn-ea"/>
                  <a:cs typeface="Circular Spotify Text"/>
                </a:rPr>
                <a:t>of Freshw</a:t>
              </a:r>
              <a:r>
                <a:rPr kumimoji="0" lang="en-US" sz="1800" b="0" i="1" u="none" strike="noStrike" kern="1200" cap="none" spc="-35" normalizeH="0" baseline="0" noProof="0">
                  <a:ln>
                    <a:noFill/>
                  </a:ln>
                  <a:solidFill>
                    <a:srgbClr val="00B6F0"/>
                  </a:solidFill>
                  <a:effectLst/>
                  <a:uLnTx/>
                  <a:uFillTx/>
                  <a:latin typeface="Georgia"/>
                  <a:ea typeface="+mn-ea"/>
                  <a:cs typeface="Circular Spotify Text"/>
                </a:rPr>
                <a:t>ater</a:t>
              </a:r>
              <a:r>
                <a:rPr kumimoji="0" lang="en-US" sz="1800" b="0" i="1" u="none" strike="noStrike" kern="1200" cap="none" spc="-60" normalizeH="0" baseline="0" noProof="0">
                  <a:ln>
                    <a:noFill/>
                  </a:ln>
                  <a:solidFill>
                    <a:srgbClr val="00B6F0"/>
                  </a:solidFill>
                  <a:effectLst/>
                  <a:uLnTx/>
                  <a:uFillTx/>
                  <a:latin typeface="Georgia"/>
                  <a:ea typeface="+mn-ea"/>
                  <a:cs typeface="Circular Spotify Text"/>
                </a:rPr>
                <a:t> </a:t>
              </a:r>
              <a:r>
                <a:rPr kumimoji="0" lang="en-US" sz="1800" b="0" i="1" u="none" strike="noStrike" kern="1200" cap="none" spc="-10" normalizeH="0" baseline="0" noProof="0">
                  <a:ln>
                    <a:noFill/>
                  </a:ln>
                  <a:solidFill>
                    <a:srgbClr val="00B6F0"/>
                  </a:solidFill>
                  <a:effectLst/>
                  <a:uLnTx/>
                  <a:uFillTx/>
                  <a:latin typeface="Georgia"/>
                  <a:ea typeface="+mn-ea"/>
                  <a:cs typeface="Circular Spotify Text"/>
                </a:rPr>
                <a:t>Use</a:t>
              </a:r>
              <a:endParaRPr kumimoji="0" lang="en-US" sz="1800" b="0" i="1" u="none" strike="noStrike" kern="1200" cap="none" spc="0" normalizeH="0" baseline="0" noProof="0">
                <a:ln>
                  <a:noFill/>
                </a:ln>
                <a:solidFill>
                  <a:srgbClr val="00B6F0"/>
                </a:solidFill>
                <a:effectLst/>
                <a:uLnTx/>
                <a:uFillTx/>
                <a:latin typeface="Georgia"/>
                <a:ea typeface="+mn-ea"/>
                <a:cs typeface="Circular Spotify Text"/>
              </a:endParaRPr>
            </a:p>
          </p:txBody>
        </p:sp>
      </p:grpSp>
      <p:grpSp>
        <p:nvGrpSpPr>
          <p:cNvPr id="14" name="Group 13">
            <a:extLst>
              <a:ext uri="{FF2B5EF4-FFF2-40B4-BE49-F238E27FC236}">
                <a16:creationId xmlns:a16="http://schemas.microsoft.com/office/drawing/2014/main" id="{318DE155-C279-B949-B93B-07729276A305}"/>
              </a:ext>
            </a:extLst>
          </p:cNvPr>
          <p:cNvGrpSpPr/>
          <p:nvPr/>
        </p:nvGrpSpPr>
        <p:grpSpPr>
          <a:xfrm>
            <a:off x="7035049" y="3043171"/>
            <a:ext cx="2332075" cy="505267"/>
            <a:chOff x="6911832" y="3046533"/>
            <a:chExt cx="2332075" cy="505267"/>
          </a:xfrm>
        </p:grpSpPr>
        <p:sp>
          <p:nvSpPr>
            <p:cNvPr id="11" name="object 17">
              <a:extLst>
                <a:ext uri="{FF2B5EF4-FFF2-40B4-BE49-F238E27FC236}">
                  <a16:creationId xmlns:a16="http://schemas.microsoft.com/office/drawing/2014/main" id="{F60BD616-92A4-1E43-B2AB-452DB2258B1B}"/>
                </a:ext>
              </a:extLst>
            </p:cNvPr>
            <p:cNvSpPr txBox="1"/>
            <p:nvPr/>
          </p:nvSpPr>
          <p:spPr>
            <a:xfrm>
              <a:off x="6911832" y="3046533"/>
              <a:ext cx="1771125" cy="505267"/>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100" b="1" spc="-135">
                  <a:solidFill>
                    <a:srgbClr val="18D1AE"/>
                  </a:solidFill>
                  <a:latin typeface="Arial Black"/>
                  <a:cs typeface="Arial Black" panose="020B0604020202020204" pitchFamily="34" charset="0"/>
                </a:rPr>
                <a:t>16</a:t>
              </a:r>
              <a:r>
                <a:rPr kumimoji="0" lang="en-US" sz="3100" b="1" i="0" u="none" strike="noStrike" kern="1200" cap="none" spc="-135" normalizeH="0" baseline="0" noProof="0">
                  <a:ln>
                    <a:noFill/>
                  </a:ln>
                  <a:solidFill>
                    <a:srgbClr val="18D1AE"/>
                  </a:solidFill>
                  <a:effectLst/>
                  <a:uLnTx/>
                  <a:uFillTx/>
                  <a:latin typeface="Arial Black"/>
                  <a:ea typeface="+mn-ea"/>
                  <a:cs typeface="Arial Black" panose="020B0604020202020204" pitchFamily="34" charset="0"/>
                </a:rPr>
                <a:t>%</a:t>
              </a:r>
            </a:p>
          </p:txBody>
        </p:sp>
        <p:sp>
          <p:nvSpPr>
            <p:cNvPr id="12" name="Rectangle 11">
              <a:extLst>
                <a:ext uri="{FF2B5EF4-FFF2-40B4-BE49-F238E27FC236}">
                  <a16:creationId xmlns:a16="http://schemas.microsoft.com/office/drawing/2014/main" id="{C58EA843-229E-3548-B91B-04CE0B099B05}"/>
                </a:ext>
              </a:extLst>
            </p:cNvPr>
            <p:cNvSpPr/>
            <p:nvPr/>
          </p:nvSpPr>
          <p:spPr>
            <a:xfrm>
              <a:off x="7824288" y="3267523"/>
              <a:ext cx="1419619" cy="251544"/>
            </a:xfrm>
            <a:prstGeom prst="rect">
              <a:avLst/>
            </a:prstGeom>
          </p:spPr>
          <p:txBody>
            <a:bodyPr wrap="none">
              <a:spAutoFit/>
            </a:bodyPr>
            <a:lstStyle/>
            <a:p>
              <a:pPr marL="12700" marR="5080" lvl="0" indent="0" algn="l" defTabSz="914400" rtl="0" eaLnBrk="1" fontAlgn="auto" latinLnBrk="0" hangingPunct="1">
                <a:lnSpc>
                  <a:spcPts val="1130"/>
                </a:lnSpc>
                <a:spcBef>
                  <a:spcPts val="185"/>
                </a:spcBef>
                <a:spcAft>
                  <a:spcPts val="0"/>
                </a:spcAft>
                <a:buClrTx/>
                <a:buSzTx/>
                <a:buFontTx/>
                <a:buNone/>
                <a:tabLst/>
                <a:defRPr/>
              </a:pPr>
              <a:r>
                <a:rPr kumimoji="0" lang="en-US" sz="1800" b="0" i="1" u="none" strike="noStrike" kern="1200" cap="none" spc="-10" normalizeH="0" baseline="0" noProof="0">
                  <a:ln>
                    <a:noFill/>
                  </a:ln>
                  <a:solidFill>
                    <a:srgbClr val="18D1AE"/>
                  </a:solidFill>
                  <a:effectLst/>
                  <a:uLnTx/>
                  <a:uFillTx/>
                  <a:latin typeface="Georgia" panose="02040502050405020303" pitchFamily="18" charset="0"/>
                  <a:ea typeface="+mn-ea"/>
                  <a:cs typeface="Circular Spotify Text"/>
                </a:rPr>
                <a:t>of Cropland</a:t>
              </a:r>
              <a:endParaRPr kumimoji="0" lang="en-US" sz="1800" b="0" i="1" u="none" strike="noStrike" kern="1200" cap="none" spc="0" normalizeH="0" baseline="0" noProof="0">
                <a:ln>
                  <a:noFill/>
                </a:ln>
                <a:solidFill>
                  <a:srgbClr val="18D1AE"/>
                </a:solidFill>
                <a:effectLst/>
                <a:uLnTx/>
                <a:uFillTx/>
                <a:latin typeface="Georgia" panose="02040502050405020303" pitchFamily="18" charset="0"/>
                <a:ea typeface="+mn-ea"/>
                <a:cs typeface="Circular Spotify Text"/>
              </a:endParaRPr>
            </a:p>
          </p:txBody>
        </p:sp>
      </p:grpSp>
      <p:grpSp>
        <p:nvGrpSpPr>
          <p:cNvPr id="15" name="Group 14">
            <a:extLst>
              <a:ext uri="{FF2B5EF4-FFF2-40B4-BE49-F238E27FC236}">
                <a16:creationId xmlns:a16="http://schemas.microsoft.com/office/drawing/2014/main" id="{F78D9164-F78E-7C43-BF55-748D5DC59C86}"/>
              </a:ext>
            </a:extLst>
          </p:cNvPr>
          <p:cNvGrpSpPr/>
          <p:nvPr/>
        </p:nvGrpSpPr>
        <p:grpSpPr>
          <a:xfrm>
            <a:off x="7035049" y="3685268"/>
            <a:ext cx="2307069" cy="505267"/>
            <a:chOff x="6911832" y="2401074"/>
            <a:chExt cx="2307069" cy="505267"/>
          </a:xfrm>
        </p:grpSpPr>
        <p:sp>
          <p:nvSpPr>
            <p:cNvPr id="16" name="object 17">
              <a:extLst>
                <a:ext uri="{FF2B5EF4-FFF2-40B4-BE49-F238E27FC236}">
                  <a16:creationId xmlns:a16="http://schemas.microsoft.com/office/drawing/2014/main" id="{29FAFD52-EB43-A945-866E-2A1802D79E4A}"/>
                </a:ext>
              </a:extLst>
            </p:cNvPr>
            <p:cNvSpPr txBox="1"/>
            <p:nvPr/>
          </p:nvSpPr>
          <p:spPr>
            <a:xfrm>
              <a:off x="6911832" y="2401074"/>
              <a:ext cx="1771125" cy="50526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100" b="1" i="0" u="none" strike="noStrike" kern="1200" cap="none" spc="-135" normalizeH="0" baseline="0" noProof="0">
                  <a:ln>
                    <a:noFill/>
                  </a:ln>
                  <a:solidFill>
                    <a:srgbClr val="FFA310"/>
                  </a:solidFill>
                  <a:effectLst/>
                  <a:uLnTx/>
                  <a:uFillTx/>
                  <a:latin typeface="Arial Black" panose="020B0604020202020204" pitchFamily="34" charset="0"/>
                  <a:ea typeface="+mn-ea"/>
                  <a:cs typeface="Arial Black" panose="020B0604020202020204" pitchFamily="34" charset="0"/>
                </a:rPr>
                <a:t>18%</a:t>
              </a:r>
            </a:p>
          </p:txBody>
        </p:sp>
        <p:sp>
          <p:nvSpPr>
            <p:cNvPr id="17" name="Rectangle 16">
              <a:extLst>
                <a:ext uri="{FF2B5EF4-FFF2-40B4-BE49-F238E27FC236}">
                  <a16:creationId xmlns:a16="http://schemas.microsoft.com/office/drawing/2014/main" id="{5C8DAC45-59CD-4E46-BA50-2E250DA0B8B1}"/>
                </a:ext>
              </a:extLst>
            </p:cNvPr>
            <p:cNvSpPr/>
            <p:nvPr/>
          </p:nvSpPr>
          <p:spPr>
            <a:xfrm>
              <a:off x="7824288" y="2622064"/>
              <a:ext cx="1394613" cy="251544"/>
            </a:xfrm>
            <a:prstGeom prst="rect">
              <a:avLst/>
            </a:prstGeom>
          </p:spPr>
          <p:txBody>
            <a:bodyPr wrap="none">
              <a:spAutoFit/>
            </a:bodyPr>
            <a:lstStyle/>
            <a:p>
              <a:pPr marL="12700" marR="5080" lvl="0" indent="0" algn="l" defTabSz="914400" rtl="0" eaLnBrk="1" fontAlgn="auto" latinLnBrk="0" hangingPunct="1">
                <a:lnSpc>
                  <a:spcPts val="1130"/>
                </a:lnSpc>
                <a:spcBef>
                  <a:spcPts val="185"/>
                </a:spcBef>
                <a:spcAft>
                  <a:spcPts val="0"/>
                </a:spcAft>
                <a:buClrTx/>
                <a:buSzTx/>
                <a:buFontTx/>
                <a:buNone/>
                <a:tabLst/>
                <a:defRPr/>
              </a:pPr>
              <a:r>
                <a:rPr kumimoji="0" lang="en-US" sz="1800" b="0" i="1" u="none" strike="noStrike" kern="1200" cap="none" spc="-10" normalizeH="0" baseline="0" noProof="0">
                  <a:ln>
                    <a:noFill/>
                  </a:ln>
                  <a:solidFill>
                    <a:srgbClr val="FFA310"/>
                  </a:solidFill>
                  <a:effectLst/>
                  <a:uLnTx/>
                  <a:uFillTx/>
                  <a:latin typeface="Georgia" panose="02040502050405020303" pitchFamily="18" charset="0"/>
                  <a:ea typeface="+mn-ea"/>
                  <a:cs typeface="Circular Spotify Text"/>
                </a:rPr>
                <a:t>of Fertilizer</a:t>
              </a:r>
              <a:endParaRPr kumimoji="0" lang="en-US" sz="1800" b="0" i="1" u="none" strike="noStrike" kern="1200" cap="none" spc="0" normalizeH="0" baseline="0" noProof="0">
                <a:ln>
                  <a:noFill/>
                </a:ln>
                <a:solidFill>
                  <a:srgbClr val="FFA310"/>
                </a:solidFill>
                <a:effectLst/>
                <a:uLnTx/>
                <a:uFillTx/>
                <a:latin typeface="Georgia" panose="02040502050405020303" pitchFamily="18" charset="0"/>
                <a:ea typeface="+mn-ea"/>
                <a:cs typeface="Circular Spotify Text"/>
              </a:endParaRPr>
            </a:p>
          </p:txBody>
        </p:sp>
      </p:grpSp>
      <p:grpSp>
        <p:nvGrpSpPr>
          <p:cNvPr id="18" name="Group 17">
            <a:extLst>
              <a:ext uri="{FF2B5EF4-FFF2-40B4-BE49-F238E27FC236}">
                <a16:creationId xmlns:a16="http://schemas.microsoft.com/office/drawing/2014/main" id="{24D1EFE8-E65E-BD4B-8CAE-38B72778FB36}"/>
              </a:ext>
            </a:extLst>
          </p:cNvPr>
          <p:cNvGrpSpPr/>
          <p:nvPr/>
        </p:nvGrpSpPr>
        <p:grpSpPr>
          <a:xfrm>
            <a:off x="7035049" y="4327365"/>
            <a:ext cx="3030343" cy="505267"/>
            <a:chOff x="6911832" y="2401074"/>
            <a:chExt cx="3030343" cy="505267"/>
          </a:xfrm>
        </p:grpSpPr>
        <p:sp>
          <p:nvSpPr>
            <p:cNvPr id="19" name="object 17">
              <a:extLst>
                <a:ext uri="{FF2B5EF4-FFF2-40B4-BE49-F238E27FC236}">
                  <a16:creationId xmlns:a16="http://schemas.microsoft.com/office/drawing/2014/main" id="{DDBE6CE5-EC81-BB45-B360-9FCBD77C1E68}"/>
                </a:ext>
              </a:extLst>
            </p:cNvPr>
            <p:cNvSpPr txBox="1"/>
            <p:nvPr/>
          </p:nvSpPr>
          <p:spPr>
            <a:xfrm>
              <a:off x="6911832" y="2401074"/>
              <a:ext cx="1771125" cy="505267"/>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100" b="1" i="0" u="none" strike="noStrike" kern="1200" cap="none" spc="-135" normalizeH="0" baseline="0" noProof="0">
                  <a:ln>
                    <a:noFill/>
                  </a:ln>
                  <a:solidFill>
                    <a:srgbClr val="FFA310">
                      <a:lumMod val="50000"/>
                    </a:srgbClr>
                  </a:solidFill>
                  <a:effectLst/>
                  <a:uLnTx/>
                  <a:uFillTx/>
                  <a:latin typeface="Arial Black"/>
                  <a:ea typeface="+mn-ea"/>
                  <a:cs typeface="Arial Black" panose="020B0604020202020204" pitchFamily="34" charset="0"/>
                </a:rPr>
                <a:t>24%</a:t>
              </a:r>
            </a:p>
          </p:txBody>
        </p:sp>
        <p:sp>
          <p:nvSpPr>
            <p:cNvPr id="20" name="Rectangle 19">
              <a:extLst>
                <a:ext uri="{FF2B5EF4-FFF2-40B4-BE49-F238E27FC236}">
                  <a16:creationId xmlns:a16="http://schemas.microsoft.com/office/drawing/2014/main" id="{5549156D-C495-DE42-9F10-2CB3C956EDA2}"/>
                </a:ext>
              </a:extLst>
            </p:cNvPr>
            <p:cNvSpPr/>
            <p:nvPr/>
          </p:nvSpPr>
          <p:spPr>
            <a:xfrm>
              <a:off x="7824288" y="2622064"/>
              <a:ext cx="2117887" cy="251544"/>
            </a:xfrm>
            <a:prstGeom prst="rect">
              <a:avLst/>
            </a:prstGeom>
          </p:spPr>
          <p:txBody>
            <a:bodyPr wrap="none">
              <a:spAutoFit/>
            </a:bodyPr>
            <a:lstStyle/>
            <a:p>
              <a:pPr marL="12700" marR="5080" lvl="0" indent="0" algn="l" defTabSz="914400" rtl="0" eaLnBrk="1" fontAlgn="auto" latinLnBrk="0" hangingPunct="1">
                <a:lnSpc>
                  <a:spcPts val="1130"/>
                </a:lnSpc>
                <a:spcBef>
                  <a:spcPts val="185"/>
                </a:spcBef>
                <a:spcAft>
                  <a:spcPts val="0"/>
                </a:spcAft>
                <a:buClrTx/>
                <a:buSzTx/>
                <a:buFontTx/>
                <a:buNone/>
                <a:tabLst/>
                <a:defRPr/>
              </a:pPr>
              <a:r>
                <a:rPr kumimoji="0" lang="en-US" sz="1800" b="0" i="1" u="none" strike="noStrike" kern="1200" cap="none" spc="-10" normalizeH="0" baseline="0" noProof="0">
                  <a:ln>
                    <a:noFill/>
                  </a:ln>
                  <a:solidFill>
                    <a:srgbClr val="FFA310">
                      <a:lumMod val="50000"/>
                    </a:srgbClr>
                  </a:solidFill>
                  <a:effectLst/>
                  <a:uLnTx/>
                  <a:uFillTx/>
                  <a:latin typeface="Georgia" panose="02040502050405020303" pitchFamily="18" charset="0"/>
                  <a:ea typeface="+mn-ea"/>
                  <a:cs typeface="Circular Spotify Text"/>
                </a:rPr>
                <a:t>of Landfill Content</a:t>
              </a:r>
              <a:endParaRPr kumimoji="0" lang="en-US" sz="1800" b="0" i="1" u="none" strike="noStrike" kern="1200" cap="none" spc="0" normalizeH="0" baseline="0" noProof="0">
                <a:ln>
                  <a:noFill/>
                </a:ln>
                <a:solidFill>
                  <a:srgbClr val="FFA310">
                    <a:lumMod val="50000"/>
                  </a:srgbClr>
                </a:solidFill>
                <a:effectLst/>
                <a:uLnTx/>
                <a:uFillTx/>
                <a:latin typeface="Georgia" panose="02040502050405020303" pitchFamily="18" charset="0"/>
                <a:ea typeface="+mn-ea"/>
                <a:cs typeface="Circular Spotify Text"/>
              </a:endParaRPr>
            </a:p>
          </p:txBody>
        </p:sp>
      </p:grpSp>
      <p:grpSp>
        <p:nvGrpSpPr>
          <p:cNvPr id="21" name="Group 20">
            <a:extLst>
              <a:ext uri="{FF2B5EF4-FFF2-40B4-BE49-F238E27FC236}">
                <a16:creationId xmlns:a16="http://schemas.microsoft.com/office/drawing/2014/main" id="{FAC1384C-8B52-6241-AB76-1060A5084A0B}"/>
              </a:ext>
            </a:extLst>
          </p:cNvPr>
          <p:cNvGrpSpPr/>
          <p:nvPr/>
        </p:nvGrpSpPr>
        <p:grpSpPr>
          <a:xfrm>
            <a:off x="7035049" y="4969462"/>
            <a:ext cx="3222384" cy="505267"/>
            <a:chOff x="6911832" y="2401074"/>
            <a:chExt cx="3222384" cy="505267"/>
          </a:xfrm>
        </p:grpSpPr>
        <p:sp>
          <p:nvSpPr>
            <p:cNvPr id="22" name="object 17">
              <a:extLst>
                <a:ext uri="{FF2B5EF4-FFF2-40B4-BE49-F238E27FC236}">
                  <a16:creationId xmlns:a16="http://schemas.microsoft.com/office/drawing/2014/main" id="{81C1D478-1EA2-9C4F-9649-D9C42F5A60F6}"/>
                </a:ext>
              </a:extLst>
            </p:cNvPr>
            <p:cNvSpPr txBox="1"/>
            <p:nvPr/>
          </p:nvSpPr>
          <p:spPr>
            <a:xfrm>
              <a:off x="6911832" y="2401074"/>
              <a:ext cx="1771125" cy="505267"/>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100" b="1" spc="-135">
                  <a:solidFill>
                    <a:srgbClr val="FFDA43"/>
                  </a:solidFill>
                  <a:latin typeface="Arial Black"/>
                  <a:cs typeface="Arial Black" panose="020B0604020202020204" pitchFamily="34" charset="0"/>
                </a:rPr>
                <a:t>86m</a:t>
              </a:r>
              <a:endParaRPr kumimoji="0" lang="en-US" sz="3100" b="1" i="0" u="none" strike="noStrike" kern="1200" cap="none" spc="-135" normalizeH="0" baseline="0" noProof="0">
                <a:ln>
                  <a:noFill/>
                </a:ln>
                <a:solidFill>
                  <a:srgbClr val="FFDA43">
                    <a:lumMod val="75000"/>
                  </a:srgbClr>
                </a:solidFill>
                <a:effectLst/>
                <a:uLnTx/>
                <a:uFillTx/>
                <a:latin typeface="Arial Black" panose="020B0604020202020204" pitchFamily="34" charset="0"/>
                <a:ea typeface="+mn-ea"/>
                <a:cs typeface="Arial Black" panose="020B0604020202020204" pitchFamily="34" charset="0"/>
              </a:endParaRPr>
            </a:p>
          </p:txBody>
        </p:sp>
        <p:sp>
          <p:nvSpPr>
            <p:cNvPr id="23" name="Rectangle 22">
              <a:extLst>
                <a:ext uri="{FF2B5EF4-FFF2-40B4-BE49-F238E27FC236}">
                  <a16:creationId xmlns:a16="http://schemas.microsoft.com/office/drawing/2014/main" id="{76B542F7-3DD1-6E4A-AC46-FC6219D2527A}"/>
                </a:ext>
              </a:extLst>
            </p:cNvPr>
            <p:cNvSpPr/>
            <p:nvPr/>
          </p:nvSpPr>
          <p:spPr>
            <a:xfrm>
              <a:off x="7824288" y="2622064"/>
              <a:ext cx="2309928" cy="251544"/>
            </a:xfrm>
            <a:prstGeom prst="rect">
              <a:avLst/>
            </a:prstGeom>
          </p:spPr>
          <p:txBody>
            <a:bodyPr wrap="none">
              <a:spAutoFit/>
            </a:bodyPr>
            <a:lstStyle/>
            <a:p>
              <a:pPr marL="12700" marR="5080" lvl="0" indent="0" algn="l" defTabSz="914400" rtl="0" eaLnBrk="1" fontAlgn="auto" latinLnBrk="0" hangingPunct="1">
                <a:lnSpc>
                  <a:spcPts val="1130"/>
                </a:lnSpc>
                <a:spcBef>
                  <a:spcPts val="185"/>
                </a:spcBef>
                <a:spcAft>
                  <a:spcPts val="0"/>
                </a:spcAft>
                <a:buClrTx/>
                <a:buSzTx/>
                <a:buFontTx/>
                <a:buNone/>
                <a:tabLst/>
                <a:defRPr/>
              </a:pPr>
              <a:r>
                <a:rPr kumimoji="0" lang="en-US" sz="1800" b="0" i="1" u="none" strike="noStrike" kern="1200" cap="none" spc="-10" normalizeH="0" baseline="0" noProof="0">
                  <a:ln>
                    <a:noFill/>
                  </a:ln>
                  <a:solidFill>
                    <a:srgbClr val="FFDA43">
                      <a:lumMod val="75000"/>
                    </a:srgbClr>
                  </a:solidFill>
                  <a:effectLst/>
                  <a:uLnTx/>
                  <a:uFillTx/>
                  <a:latin typeface="Georgia" panose="02040502050405020303" pitchFamily="18" charset="0"/>
                  <a:ea typeface="+mn-ea"/>
                  <a:cs typeface="Circular Spotify Text"/>
                </a:rPr>
                <a:t>Cars-worth of GHGs</a:t>
              </a:r>
            </a:p>
          </p:txBody>
        </p:sp>
      </p:grpSp>
      <p:sp>
        <p:nvSpPr>
          <p:cNvPr id="24" name="Right Arrow 23">
            <a:extLst>
              <a:ext uri="{FF2B5EF4-FFF2-40B4-BE49-F238E27FC236}">
                <a16:creationId xmlns:a16="http://schemas.microsoft.com/office/drawing/2014/main" id="{849309AD-7728-5846-8BF2-2CB39B12E31A}"/>
              </a:ext>
            </a:extLst>
          </p:cNvPr>
          <p:cNvSpPr/>
          <p:nvPr/>
        </p:nvSpPr>
        <p:spPr>
          <a:xfrm>
            <a:off x="5138970" y="2481001"/>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ight Arrow 24">
            <a:extLst>
              <a:ext uri="{FF2B5EF4-FFF2-40B4-BE49-F238E27FC236}">
                <a16:creationId xmlns:a16="http://schemas.microsoft.com/office/drawing/2014/main" id="{1FD89E3A-20AD-0C45-A738-75005B8240D9}"/>
              </a:ext>
            </a:extLst>
          </p:cNvPr>
          <p:cNvSpPr/>
          <p:nvPr/>
        </p:nvSpPr>
        <p:spPr>
          <a:xfrm>
            <a:off x="5138970" y="3109651"/>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ight Arrow 25">
            <a:extLst>
              <a:ext uri="{FF2B5EF4-FFF2-40B4-BE49-F238E27FC236}">
                <a16:creationId xmlns:a16="http://schemas.microsoft.com/office/drawing/2014/main" id="{03AABD84-E296-7A4B-95EE-BC48325933DC}"/>
              </a:ext>
            </a:extLst>
          </p:cNvPr>
          <p:cNvSpPr/>
          <p:nvPr/>
        </p:nvSpPr>
        <p:spPr>
          <a:xfrm>
            <a:off x="5138970" y="3738301"/>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ight Arrow 26">
            <a:extLst>
              <a:ext uri="{FF2B5EF4-FFF2-40B4-BE49-F238E27FC236}">
                <a16:creationId xmlns:a16="http://schemas.microsoft.com/office/drawing/2014/main" id="{AEED9A2D-57B5-1F4A-AA3A-45CE4EFB8F11}"/>
              </a:ext>
            </a:extLst>
          </p:cNvPr>
          <p:cNvSpPr/>
          <p:nvPr/>
        </p:nvSpPr>
        <p:spPr>
          <a:xfrm>
            <a:off x="5138970" y="4366951"/>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C2E8EC8C-5D14-E847-9121-95C460BBA1D3}"/>
              </a:ext>
            </a:extLst>
          </p:cNvPr>
          <p:cNvSpPr/>
          <p:nvPr/>
        </p:nvSpPr>
        <p:spPr>
          <a:xfrm>
            <a:off x="5138970" y="4995601"/>
            <a:ext cx="1536517" cy="3926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92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26C0-185A-4C42-BC88-AAFAAD886D77}"/>
              </a:ext>
            </a:extLst>
          </p:cNvPr>
          <p:cNvSpPr>
            <a:spLocks noGrp="1"/>
          </p:cNvSpPr>
          <p:nvPr>
            <p:ph type="title"/>
          </p:nvPr>
        </p:nvSpPr>
        <p:spPr/>
        <p:txBody>
          <a:bodyPr/>
          <a:lstStyle/>
          <a:p>
            <a:r>
              <a:rPr lang="en-US" spc="-30"/>
              <a:t>WHAT </a:t>
            </a:r>
            <a:r>
              <a:rPr lang="en-US" spc="25"/>
              <a:t>GETS</a:t>
            </a:r>
            <a:r>
              <a:rPr lang="en-US" spc="235"/>
              <a:t> </a:t>
            </a:r>
            <a:r>
              <a:rPr lang="en-US" spc="-15"/>
              <a:t>WASTED?</a:t>
            </a:r>
            <a:endParaRPr lang="en-US"/>
          </a:p>
        </p:txBody>
      </p:sp>
      <p:sp>
        <p:nvSpPr>
          <p:cNvPr id="3" name="Footer Placeholder 2">
            <a:extLst>
              <a:ext uri="{FF2B5EF4-FFF2-40B4-BE49-F238E27FC236}">
                <a16:creationId xmlns:a16="http://schemas.microsoft.com/office/drawing/2014/main" id="{D4704220-D50E-E14F-BF3F-C0E17463BF3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51555E"/>
                </a:solidFill>
                <a:effectLst/>
                <a:uLnTx/>
                <a:uFillTx/>
                <a:latin typeface="Arial" panose="020B0604020202020204" pitchFamily="34" charset="0"/>
                <a:cs typeface="Arial" panose="020B0604020202020204" pitchFamily="34" charset="0"/>
              </a:rPr>
              <a:t>Source: </a:t>
            </a:r>
            <a:r>
              <a:rPr kumimoji="0" lang="en-US" sz="700" b="0" i="1" u="none" strike="noStrike" kern="1200" cap="none" spc="0" normalizeH="0" baseline="0" noProof="0">
                <a:ln>
                  <a:noFill/>
                </a:ln>
                <a:solidFill>
                  <a:srgbClr val="51555E"/>
                </a:solidFill>
                <a:effectLst/>
                <a:uLnTx/>
                <a:uFillTx/>
                <a:latin typeface="Arial" panose="020B0604020202020204" pitchFamily="34" charset="0"/>
                <a:cs typeface="Arial" panose="020B0604020202020204" pitchFamily="34" charset="0"/>
              </a:rPr>
              <a:t>United Nations Food and Agriculture Organization, North America; </a:t>
            </a:r>
            <a:r>
              <a:rPr kumimoji="0" lang="en-US" sz="700" b="1" i="0" u="none" strike="noStrike" kern="1200" cap="none" spc="0" normalizeH="0" baseline="0" noProof="0">
                <a:ln>
                  <a:noFill/>
                </a:ln>
                <a:solidFill>
                  <a:srgbClr val="51555E"/>
                </a:solidFill>
                <a:effectLst/>
                <a:uLnTx/>
                <a:uFillTx/>
                <a:latin typeface="Arial" panose="020B0604020202020204" pitchFamily="34" charset="0"/>
                <a:cs typeface="Arial" panose="020B0604020202020204" pitchFamily="34" charset="0"/>
              </a:rPr>
              <a:t>Photo: </a:t>
            </a:r>
            <a:r>
              <a:rPr kumimoji="0" lang="en-US" sz="700" b="0" i="1" u="none" strike="noStrike" kern="1200" cap="none" spc="0" normalizeH="0" baseline="0" noProof="0">
                <a:ln>
                  <a:noFill/>
                </a:ln>
                <a:solidFill>
                  <a:srgbClr val="51555E"/>
                </a:solidFill>
                <a:effectLst/>
                <a:uLnTx/>
                <a:uFillTx/>
                <a:latin typeface="Arial" panose="020B0604020202020204" pitchFamily="34" charset="0"/>
                <a:cs typeface="Arial" panose="020B0604020202020204" pitchFamily="34" charset="0"/>
              </a:rPr>
              <a:t>(3) NRDC, Diane </a:t>
            </a:r>
            <a:r>
              <a:rPr kumimoji="0" lang="en-US" sz="700" b="0" i="1" u="none" strike="noStrike" kern="1200" cap="none" spc="0" normalizeH="0" baseline="0" noProof="0" err="1">
                <a:ln>
                  <a:noFill/>
                </a:ln>
                <a:solidFill>
                  <a:srgbClr val="51555E"/>
                </a:solidFill>
                <a:effectLst/>
                <a:uLnTx/>
                <a:uFillTx/>
                <a:latin typeface="Arial" panose="020B0604020202020204" pitchFamily="34" charset="0"/>
                <a:cs typeface="Arial" panose="020B0604020202020204" pitchFamily="34" charset="0"/>
              </a:rPr>
              <a:t>Labombarbe</a:t>
            </a:r>
            <a:r>
              <a:rPr kumimoji="0" lang="en-US" sz="700" b="0" i="1" u="none" strike="noStrike" kern="1200" cap="none" spc="0" normalizeH="0" baseline="0" noProof="0">
                <a:ln>
                  <a:noFill/>
                </a:ln>
                <a:solidFill>
                  <a:srgbClr val="51555E"/>
                </a:solidFill>
                <a:effectLst/>
                <a:uLnTx/>
                <a:uFillTx/>
                <a:latin typeface="Arial" panose="020B0604020202020204" pitchFamily="34" charset="0"/>
                <a:cs typeface="Arial" panose="020B0604020202020204" pitchFamily="34" charset="0"/>
              </a:rPr>
              <a:t>/iStock, iStock</a:t>
            </a:r>
          </a:p>
        </p:txBody>
      </p:sp>
      <p:sp>
        <p:nvSpPr>
          <p:cNvPr id="4" name="object 4">
            <a:extLst>
              <a:ext uri="{FF2B5EF4-FFF2-40B4-BE49-F238E27FC236}">
                <a16:creationId xmlns:a16="http://schemas.microsoft.com/office/drawing/2014/main" id="{337C5C79-2BE4-524C-9FD6-FB00906F4212}"/>
              </a:ext>
            </a:extLst>
          </p:cNvPr>
          <p:cNvSpPr/>
          <p:nvPr/>
        </p:nvSpPr>
        <p:spPr>
          <a:xfrm>
            <a:off x="745972" y="1580230"/>
            <a:ext cx="856678" cy="87215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
        <p:nvSpPr>
          <p:cNvPr id="5" name="object 5">
            <a:extLst>
              <a:ext uri="{FF2B5EF4-FFF2-40B4-BE49-F238E27FC236}">
                <a16:creationId xmlns:a16="http://schemas.microsoft.com/office/drawing/2014/main" id="{F9E0A741-1040-4C4E-957B-8DF1020D1DF8}"/>
              </a:ext>
            </a:extLst>
          </p:cNvPr>
          <p:cNvSpPr/>
          <p:nvPr/>
        </p:nvSpPr>
        <p:spPr>
          <a:xfrm>
            <a:off x="889625" y="5103618"/>
            <a:ext cx="599911" cy="6315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
        <p:nvSpPr>
          <p:cNvPr id="6" name="object 6">
            <a:extLst>
              <a:ext uri="{FF2B5EF4-FFF2-40B4-BE49-F238E27FC236}">
                <a16:creationId xmlns:a16="http://schemas.microsoft.com/office/drawing/2014/main" id="{51B2CEBF-7C19-D04B-8CE2-62ADAE34CC04}"/>
              </a:ext>
            </a:extLst>
          </p:cNvPr>
          <p:cNvSpPr/>
          <p:nvPr/>
        </p:nvSpPr>
        <p:spPr>
          <a:xfrm>
            <a:off x="729049" y="2389474"/>
            <a:ext cx="763517" cy="95522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
        <p:nvSpPr>
          <p:cNvPr id="7" name="object 7">
            <a:extLst>
              <a:ext uri="{FF2B5EF4-FFF2-40B4-BE49-F238E27FC236}">
                <a16:creationId xmlns:a16="http://schemas.microsoft.com/office/drawing/2014/main" id="{7213156E-8FEF-0641-B3FB-C2BE4A4A4B8D}"/>
              </a:ext>
            </a:extLst>
          </p:cNvPr>
          <p:cNvSpPr/>
          <p:nvPr/>
        </p:nvSpPr>
        <p:spPr>
          <a:xfrm>
            <a:off x="729051" y="4094080"/>
            <a:ext cx="777333" cy="103195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
        <p:nvSpPr>
          <p:cNvPr id="8" name="object 8">
            <a:extLst>
              <a:ext uri="{FF2B5EF4-FFF2-40B4-BE49-F238E27FC236}">
                <a16:creationId xmlns:a16="http://schemas.microsoft.com/office/drawing/2014/main" id="{D37C7127-1A49-394A-A23C-250AE58E7CA9}"/>
              </a:ext>
            </a:extLst>
          </p:cNvPr>
          <p:cNvSpPr/>
          <p:nvPr/>
        </p:nvSpPr>
        <p:spPr>
          <a:xfrm>
            <a:off x="454152" y="3316739"/>
            <a:ext cx="1311148" cy="77734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
        <p:nvSpPr>
          <p:cNvPr id="9" name="object 9">
            <a:extLst>
              <a:ext uri="{FF2B5EF4-FFF2-40B4-BE49-F238E27FC236}">
                <a16:creationId xmlns:a16="http://schemas.microsoft.com/office/drawing/2014/main" id="{59B9DB6B-0A8B-9C4B-A3A9-2193AA58EAA8}"/>
              </a:ext>
            </a:extLst>
          </p:cNvPr>
          <p:cNvSpPr txBox="1"/>
          <p:nvPr/>
        </p:nvSpPr>
        <p:spPr>
          <a:xfrm>
            <a:off x="1935526" y="1722940"/>
            <a:ext cx="2493645" cy="615553"/>
          </a:xfrm>
          <a:prstGeom prst="rect">
            <a:avLst/>
          </a:prstGeom>
          <a:solidFill>
            <a:schemeClr val="accent1">
              <a:lumMod val="60000"/>
              <a:lumOff val="40000"/>
            </a:schemeClr>
          </a:solidFill>
        </p:spPr>
        <p:txBody>
          <a:bodyPr vert="horz" wrap="square" lIns="91440" tIns="91440" rIns="91440" bIns="91440" rtlCol="0">
            <a:spAutoFit/>
          </a:bodyPr>
          <a:lstStyle/>
          <a:p>
            <a:pPr marL="90805" marR="0" lvl="0" indent="0" algn="l" defTabSz="914400" rtl="0" eaLnBrk="1" fontAlgn="auto" latinLnBrk="0" hangingPunct="1">
              <a:lnSpc>
                <a:spcPct val="100000"/>
              </a:lnSpc>
              <a:spcBef>
                <a:spcPts val="229"/>
              </a:spcBef>
              <a:spcAft>
                <a:spcPts val="0"/>
              </a:spcAft>
              <a:buClrTx/>
              <a:buSzTx/>
              <a:buFontTx/>
              <a:buNone/>
              <a:tabLst/>
              <a:defRPr/>
            </a:pPr>
            <a:r>
              <a:rPr kumimoji="0" lang="en-US" sz="2800" b="0" i="0" u="none" strike="noStrike" kern="1200" cap="none" spc="30"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Milk</a:t>
            </a:r>
            <a:endParaRPr kumimoji="0" lang="en-US" sz="2800" b="0" i="0" u="none" strike="noStrike" kern="1200" cap="none" spc="0" normalizeH="0" baseline="0" noProof="0">
              <a:ln>
                <a:noFill/>
              </a:ln>
              <a:solidFill>
                <a:srgbClr val="102345"/>
              </a:solidFill>
              <a:effectLst/>
              <a:uLnTx/>
              <a:uFillTx/>
              <a:latin typeface="Georgia" panose="02040502050405020303" pitchFamily="18" charset="0"/>
              <a:ea typeface="+mn-ea"/>
              <a:cs typeface="Arial Black" panose="020B0604020202020204" pitchFamily="34" charset="0"/>
            </a:endParaRPr>
          </a:p>
        </p:txBody>
      </p:sp>
      <p:sp>
        <p:nvSpPr>
          <p:cNvPr id="10" name="object 10">
            <a:extLst>
              <a:ext uri="{FF2B5EF4-FFF2-40B4-BE49-F238E27FC236}">
                <a16:creationId xmlns:a16="http://schemas.microsoft.com/office/drawing/2014/main" id="{2D6A55F6-D842-A64F-B579-905B32864998}"/>
              </a:ext>
            </a:extLst>
          </p:cNvPr>
          <p:cNvSpPr txBox="1"/>
          <p:nvPr/>
        </p:nvSpPr>
        <p:spPr>
          <a:xfrm>
            <a:off x="1935526" y="2573713"/>
            <a:ext cx="2748280" cy="615553"/>
          </a:xfrm>
          <a:prstGeom prst="rect">
            <a:avLst/>
          </a:prstGeom>
          <a:solidFill>
            <a:schemeClr val="accent3"/>
          </a:solidFill>
        </p:spPr>
        <p:txBody>
          <a:bodyPr vert="horz" wrap="square" lIns="91440" tIns="91440" rIns="91440" bIns="91440" rtlCol="0">
            <a:spAutoFit/>
          </a:bodyPr>
          <a:lstStyle/>
          <a:p>
            <a:pPr marL="90805" marR="0" lvl="0" indent="0" algn="l" defTabSz="914400" rtl="0" eaLnBrk="1" fontAlgn="auto" latinLnBrk="0" hangingPunct="1">
              <a:lnSpc>
                <a:spcPct val="100000"/>
              </a:lnSpc>
              <a:spcBef>
                <a:spcPts val="229"/>
              </a:spcBef>
              <a:spcAft>
                <a:spcPts val="0"/>
              </a:spcAft>
              <a:buClrTx/>
              <a:buSzTx/>
              <a:buFontTx/>
              <a:buNone/>
              <a:tabLst/>
              <a:defRPr/>
            </a:pPr>
            <a:r>
              <a:rPr kumimoji="0" lang="en-US" sz="2800" b="0" i="0" u="none" strike="noStrike" kern="1200" cap="none" spc="-70"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Meat</a:t>
            </a:r>
            <a:endParaRPr kumimoji="0" lang="en-US" sz="2800" b="0" i="0" u="none" strike="noStrike" kern="1200" cap="none" spc="0" normalizeH="0" baseline="0" noProof="0">
              <a:ln>
                <a:noFill/>
              </a:ln>
              <a:solidFill>
                <a:srgbClr val="102345"/>
              </a:solidFill>
              <a:effectLst/>
              <a:uLnTx/>
              <a:uFillTx/>
              <a:latin typeface="Georgia" panose="02040502050405020303" pitchFamily="18" charset="0"/>
              <a:ea typeface="+mn-ea"/>
              <a:cs typeface="Arial Black" panose="020B0604020202020204" pitchFamily="34" charset="0"/>
            </a:endParaRPr>
          </a:p>
        </p:txBody>
      </p:sp>
      <p:sp>
        <p:nvSpPr>
          <p:cNvPr id="11" name="object 11">
            <a:extLst>
              <a:ext uri="{FF2B5EF4-FFF2-40B4-BE49-F238E27FC236}">
                <a16:creationId xmlns:a16="http://schemas.microsoft.com/office/drawing/2014/main" id="{54DEBFDD-5FEE-6645-A12B-70616774695D}"/>
              </a:ext>
            </a:extLst>
          </p:cNvPr>
          <p:cNvSpPr txBox="1"/>
          <p:nvPr/>
        </p:nvSpPr>
        <p:spPr>
          <a:xfrm>
            <a:off x="1925874" y="3424486"/>
            <a:ext cx="4772660" cy="615553"/>
          </a:xfrm>
          <a:prstGeom prst="rect">
            <a:avLst/>
          </a:prstGeom>
          <a:solidFill>
            <a:schemeClr val="accent4"/>
          </a:solidFill>
        </p:spPr>
        <p:txBody>
          <a:bodyPr vert="horz" wrap="square" lIns="91440" tIns="91440" rIns="91440" bIns="91440" rtlCol="0">
            <a:spAutoFit/>
          </a:bodyPr>
          <a:lstStyle/>
          <a:p>
            <a:pPr marL="100330" marR="0" lvl="0" indent="0" algn="l" defTabSz="914400" rtl="0" eaLnBrk="1" fontAlgn="auto" latinLnBrk="0" hangingPunct="1">
              <a:lnSpc>
                <a:spcPct val="100000"/>
              </a:lnSpc>
              <a:spcBef>
                <a:spcPts val="229"/>
              </a:spcBef>
              <a:spcAft>
                <a:spcPts val="0"/>
              </a:spcAft>
              <a:buClrTx/>
              <a:buSzTx/>
              <a:buFontTx/>
              <a:buNone/>
              <a:tabLst/>
              <a:defRPr/>
            </a:pPr>
            <a:r>
              <a:rPr kumimoji="0" lang="en-US" sz="2800" b="0" i="0" u="none" strike="noStrike" kern="1200" cap="none" spc="50"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Grains</a:t>
            </a:r>
            <a:endParaRPr kumimoji="0" lang="en-US" sz="2800" b="0" i="0" u="none" strike="noStrike" kern="1200" cap="none" spc="0" normalizeH="0" baseline="0" noProof="0">
              <a:ln>
                <a:noFill/>
              </a:ln>
              <a:solidFill>
                <a:srgbClr val="102345"/>
              </a:solidFill>
              <a:effectLst/>
              <a:uLnTx/>
              <a:uFillTx/>
              <a:latin typeface="Georgia" panose="02040502050405020303" pitchFamily="18" charset="0"/>
              <a:ea typeface="+mn-ea"/>
              <a:cs typeface="Arial Black" panose="020B0604020202020204" pitchFamily="34" charset="0"/>
            </a:endParaRPr>
          </a:p>
        </p:txBody>
      </p:sp>
      <p:sp>
        <p:nvSpPr>
          <p:cNvPr id="12" name="object 12">
            <a:extLst>
              <a:ext uri="{FF2B5EF4-FFF2-40B4-BE49-F238E27FC236}">
                <a16:creationId xmlns:a16="http://schemas.microsoft.com/office/drawing/2014/main" id="{3A9EDA22-4657-7B48-941A-797614E920B2}"/>
              </a:ext>
            </a:extLst>
          </p:cNvPr>
          <p:cNvSpPr txBox="1"/>
          <p:nvPr/>
        </p:nvSpPr>
        <p:spPr>
          <a:xfrm>
            <a:off x="1935526" y="4275259"/>
            <a:ext cx="6278245" cy="615553"/>
          </a:xfrm>
          <a:prstGeom prst="rect">
            <a:avLst/>
          </a:prstGeom>
          <a:solidFill>
            <a:schemeClr val="tx2"/>
          </a:solidFill>
        </p:spPr>
        <p:txBody>
          <a:bodyPr vert="horz" wrap="square" lIns="91440" tIns="91440" rIns="91440" bIns="91440" rtlCol="0">
            <a:spAutoFit/>
          </a:bodyPr>
          <a:lstStyle/>
          <a:p>
            <a:pPr marL="90805" marR="0" lvl="0" indent="0" algn="l" defTabSz="914400" rtl="0" eaLnBrk="1" fontAlgn="auto" latinLnBrk="0" hangingPunct="1">
              <a:lnSpc>
                <a:spcPct val="100000"/>
              </a:lnSpc>
              <a:spcBef>
                <a:spcPts val="229"/>
              </a:spcBef>
              <a:spcAft>
                <a:spcPts val="0"/>
              </a:spcAft>
              <a:buClrTx/>
              <a:buSzTx/>
              <a:buFontTx/>
              <a:buNone/>
              <a:tabLst/>
              <a:defRPr/>
            </a:pPr>
            <a:r>
              <a:rPr kumimoji="0" lang="en-US" sz="2800" b="0" i="0" u="none" strike="noStrike" kern="1200" cap="none" spc="35"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Seafood</a:t>
            </a:r>
            <a:endParaRPr kumimoji="0" lang="en-US" sz="2800" b="0" i="0" u="none" strike="noStrike" kern="1200" cap="none" spc="0" normalizeH="0" baseline="0" noProof="0">
              <a:ln>
                <a:noFill/>
              </a:ln>
              <a:solidFill>
                <a:srgbClr val="102345"/>
              </a:solidFill>
              <a:effectLst/>
              <a:uLnTx/>
              <a:uFillTx/>
              <a:latin typeface="Georgia" panose="02040502050405020303" pitchFamily="18" charset="0"/>
              <a:ea typeface="+mn-ea"/>
              <a:cs typeface="Arial Black" panose="020B0604020202020204" pitchFamily="34" charset="0"/>
            </a:endParaRPr>
          </a:p>
        </p:txBody>
      </p:sp>
      <p:sp>
        <p:nvSpPr>
          <p:cNvPr id="13" name="object 13">
            <a:extLst>
              <a:ext uri="{FF2B5EF4-FFF2-40B4-BE49-F238E27FC236}">
                <a16:creationId xmlns:a16="http://schemas.microsoft.com/office/drawing/2014/main" id="{E13FA466-9FD7-3045-A378-0FEFDA92EE6A}"/>
              </a:ext>
            </a:extLst>
          </p:cNvPr>
          <p:cNvSpPr txBox="1"/>
          <p:nvPr/>
        </p:nvSpPr>
        <p:spPr>
          <a:xfrm>
            <a:off x="1935526" y="5126031"/>
            <a:ext cx="6542405" cy="615553"/>
          </a:xfrm>
          <a:prstGeom prst="rect">
            <a:avLst/>
          </a:prstGeom>
          <a:solidFill>
            <a:schemeClr val="accent5"/>
          </a:solidFill>
        </p:spPr>
        <p:txBody>
          <a:bodyPr vert="horz" wrap="square" lIns="91440" tIns="91440" rIns="91440" bIns="91440" rtlCol="0">
            <a:spAutoFit/>
          </a:bodyPr>
          <a:lstStyle/>
          <a:p>
            <a:pPr marL="90805" marR="0" lvl="0" indent="0" algn="l" defTabSz="914400" rtl="0" eaLnBrk="1" fontAlgn="auto" latinLnBrk="0" hangingPunct="1">
              <a:lnSpc>
                <a:spcPct val="100000"/>
              </a:lnSpc>
              <a:spcBef>
                <a:spcPts val="229"/>
              </a:spcBef>
              <a:spcAft>
                <a:spcPts val="0"/>
              </a:spcAft>
              <a:buClrTx/>
              <a:buSzTx/>
              <a:buFontTx/>
              <a:buNone/>
              <a:tabLst/>
              <a:defRPr/>
            </a:pPr>
            <a:r>
              <a:rPr kumimoji="0" lang="en-US" sz="2800" b="0" i="0" u="none" strike="noStrike" kern="1200" cap="none" spc="30"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Fruits </a:t>
            </a:r>
            <a:r>
              <a:rPr kumimoji="0" lang="en-US" sz="2800" b="0" i="0" u="none" strike="noStrike" kern="1200" cap="none" spc="0"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&amp;</a:t>
            </a:r>
            <a:r>
              <a:rPr kumimoji="0" lang="en-US" sz="2800" b="0" i="0" u="none" strike="noStrike" kern="1200" cap="none" spc="-90"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 </a:t>
            </a:r>
            <a:r>
              <a:rPr kumimoji="0" lang="en-US" sz="2800" b="0" i="0" u="none" strike="noStrike" kern="1200" cap="none" spc="15" normalizeH="0" baseline="0" noProof="0">
                <a:ln>
                  <a:noFill/>
                </a:ln>
                <a:solidFill>
                  <a:srgbClr val="FFFFFF"/>
                </a:solidFill>
                <a:effectLst/>
                <a:uLnTx/>
                <a:uFillTx/>
                <a:latin typeface="Georgia" panose="02040502050405020303" pitchFamily="18" charset="0"/>
                <a:ea typeface="+mn-ea"/>
                <a:cs typeface="Arial Black" panose="020B0604020202020204" pitchFamily="34" charset="0"/>
              </a:rPr>
              <a:t>Vegetables</a:t>
            </a:r>
            <a:endParaRPr kumimoji="0" lang="en-US" sz="2800" b="0" i="0" u="none" strike="noStrike" kern="1200" cap="none" spc="0" normalizeH="0" baseline="0" noProof="0">
              <a:ln>
                <a:noFill/>
              </a:ln>
              <a:solidFill>
                <a:srgbClr val="102345"/>
              </a:solidFill>
              <a:effectLst/>
              <a:uLnTx/>
              <a:uFillTx/>
              <a:latin typeface="Georgia" panose="02040502050405020303" pitchFamily="18" charset="0"/>
              <a:ea typeface="+mn-ea"/>
              <a:cs typeface="Arial Black" panose="020B0604020202020204" pitchFamily="34" charset="0"/>
            </a:endParaRPr>
          </a:p>
        </p:txBody>
      </p:sp>
      <p:sp>
        <p:nvSpPr>
          <p:cNvPr id="14" name="object 14">
            <a:extLst>
              <a:ext uri="{FF2B5EF4-FFF2-40B4-BE49-F238E27FC236}">
                <a16:creationId xmlns:a16="http://schemas.microsoft.com/office/drawing/2014/main" id="{DC6913AA-865E-AC45-9A45-BD3D151ED135}"/>
              </a:ext>
            </a:extLst>
          </p:cNvPr>
          <p:cNvSpPr txBox="1"/>
          <p:nvPr/>
        </p:nvSpPr>
        <p:spPr>
          <a:xfrm>
            <a:off x="4588645" y="1776452"/>
            <a:ext cx="1816694" cy="4898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100" b="1" i="0" u="none" strike="noStrike" kern="1200" cap="none" spc="-105" normalizeH="0" baseline="0" noProof="0">
                <a:ln>
                  <a:noFill/>
                </a:ln>
                <a:solidFill>
                  <a:srgbClr val="51555E">
                    <a:lumMod val="60000"/>
                    <a:lumOff val="40000"/>
                  </a:srgbClr>
                </a:solidFill>
                <a:effectLst/>
                <a:uLnTx/>
                <a:uFillTx/>
                <a:latin typeface="Arial Black" panose="020B0604020202020204" pitchFamily="34" charset="0"/>
                <a:ea typeface="+mn-ea"/>
                <a:cs typeface="Arial Black" panose="020B0604020202020204" pitchFamily="34" charset="0"/>
              </a:rPr>
              <a:t>2</a:t>
            </a:r>
            <a:r>
              <a:rPr kumimoji="0" sz="3100" b="1" i="0" u="none" strike="noStrike" kern="1200" cap="none" spc="-120" normalizeH="0" baseline="0" noProof="0">
                <a:ln>
                  <a:noFill/>
                </a:ln>
                <a:solidFill>
                  <a:srgbClr val="51555E">
                    <a:lumMod val="60000"/>
                    <a:lumOff val="40000"/>
                  </a:srgbClr>
                </a:solidFill>
                <a:effectLst/>
                <a:uLnTx/>
                <a:uFillTx/>
                <a:latin typeface="Arial Black" panose="020B0604020202020204" pitchFamily="34" charset="0"/>
                <a:ea typeface="+mn-ea"/>
                <a:cs typeface="Arial Black" panose="020B0604020202020204" pitchFamily="34" charset="0"/>
              </a:rPr>
              <a:t>0%</a:t>
            </a:r>
            <a:endParaRPr kumimoji="0" sz="3100" b="1" i="0" u="none" strike="noStrike" kern="1200" cap="none" spc="0" normalizeH="0" baseline="0" noProof="0">
              <a:ln>
                <a:noFill/>
              </a:ln>
              <a:solidFill>
                <a:srgbClr val="51555E">
                  <a:lumMod val="60000"/>
                  <a:lumOff val="40000"/>
                </a:srgbClr>
              </a:solidFill>
              <a:effectLst/>
              <a:uLnTx/>
              <a:uFillTx/>
              <a:latin typeface="Arial Black" panose="020B0604020202020204" pitchFamily="34" charset="0"/>
              <a:ea typeface="+mn-ea"/>
              <a:cs typeface="Arial Black" panose="020B0604020202020204" pitchFamily="34" charset="0"/>
            </a:endParaRPr>
          </a:p>
        </p:txBody>
      </p:sp>
      <p:sp>
        <p:nvSpPr>
          <p:cNvPr id="15" name="object 15">
            <a:extLst>
              <a:ext uri="{FF2B5EF4-FFF2-40B4-BE49-F238E27FC236}">
                <a16:creationId xmlns:a16="http://schemas.microsoft.com/office/drawing/2014/main" id="{E1B9CD80-D5B1-9B48-8823-EFD5A97BC982}"/>
              </a:ext>
            </a:extLst>
          </p:cNvPr>
          <p:cNvSpPr txBox="1"/>
          <p:nvPr/>
        </p:nvSpPr>
        <p:spPr>
          <a:xfrm>
            <a:off x="4861136" y="2625956"/>
            <a:ext cx="1772644" cy="4898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100" b="1" i="0" u="none" strike="noStrike" kern="1200" cap="none" spc="-155" normalizeH="0" baseline="0" noProof="0">
                <a:ln>
                  <a:noFill/>
                </a:ln>
                <a:solidFill>
                  <a:srgbClr val="FF605C"/>
                </a:solidFill>
                <a:effectLst/>
                <a:uLnTx/>
                <a:uFillTx/>
                <a:latin typeface="Arial Black" panose="020B0604020202020204" pitchFamily="34" charset="0"/>
                <a:ea typeface="+mn-ea"/>
                <a:cs typeface="Arial Black" panose="020B0604020202020204" pitchFamily="34" charset="0"/>
              </a:rPr>
              <a:t>2</a:t>
            </a:r>
            <a:r>
              <a:rPr kumimoji="0" sz="3100" b="1" i="0" u="none" strike="noStrike" kern="1200" cap="none" spc="-130" normalizeH="0" baseline="0" noProof="0">
                <a:ln>
                  <a:noFill/>
                </a:ln>
                <a:solidFill>
                  <a:srgbClr val="FF605C"/>
                </a:solidFill>
                <a:effectLst/>
                <a:uLnTx/>
                <a:uFillTx/>
                <a:latin typeface="Arial Black" panose="020B0604020202020204" pitchFamily="34" charset="0"/>
                <a:ea typeface="+mn-ea"/>
                <a:cs typeface="Arial Black" panose="020B0604020202020204" pitchFamily="34" charset="0"/>
              </a:rPr>
              <a:t>2</a:t>
            </a:r>
            <a:r>
              <a:rPr kumimoji="0" sz="3100" b="1" i="0" u="none" strike="noStrike" kern="1200" cap="none" spc="5" normalizeH="0" baseline="0" noProof="0">
                <a:ln>
                  <a:noFill/>
                </a:ln>
                <a:solidFill>
                  <a:srgbClr val="FF605C"/>
                </a:solidFill>
                <a:effectLst/>
                <a:uLnTx/>
                <a:uFillTx/>
                <a:latin typeface="Arial Black" panose="020B0604020202020204" pitchFamily="34" charset="0"/>
                <a:ea typeface="+mn-ea"/>
                <a:cs typeface="Arial Black" panose="020B0604020202020204" pitchFamily="34" charset="0"/>
              </a:rPr>
              <a:t>%</a:t>
            </a:r>
            <a:endParaRPr kumimoji="0" sz="3100" b="1" i="0" u="none" strike="noStrike" kern="1200" cap="none" spc="0" normalizeH="0" baseline="0" noProof="0">
              <a:ln>
                <a:noFill/>
              </a:ln>
              <a:solidFill>
                <a:srgbClr val="FF605C"/>
              </a:solidFill>
              <a:effectLst/>
              <a:uLnTx/>
              <a:uFillTx/>
              <a:latin typeface="Arial Black" panose="020B0604020202020204" pitchFamily="34" charset="0"/>
              <a:ea typeface="+mn-ea"/>
              <a:cs typeface="Arial Black" panose="020B0604020202020204" pitchFamily="34" charset="0"/>
            </a:endParaRPr>
          </a:p>
        </p:txBody>
      </p:sp>
      <p:sp>
        <p:nvSpPr>
          <p:cNvPr id="16" name="object 16">
            <a:extLst>
              <a:ext uri="{FF2B5EF4-FFF2-40B4-BE49-F238E27FC236}">
                <a16:creationId xmlns:a16="http://schemas.microsoft.com/office/drawing/2014/main" id="{D15B5346-CFDD-5343-99CF-99CECB23315D}"/>
              </a:ext>
            </a:extLst>
          </p:cNvPr>
          <p:cNvSpPr txBox="1"/>
          <p:nvPr/>
        </p:nvSpPr>
        <p:spPr>
          <a:xfrm>
            <a:off x="6849245" y="3475460"/>
            <a:ext cx="1775682" cy="4898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100" b="1" i="0" u="none" strike="noStrike" kern="1200" cap="none" spc="-80" normalizeH="0" baseline="0" noProof="0">
                <a:ln>
                  <a:noFill/>
                </a:ln>
                <a:solidFill>
                  <a:srgbClr val="FFA310"/>
                </a:solidFill>
                <a:effectLst/>
                <a:uLnTx/>
                <a:uFillTx/>
                <a:latin typeface="Arial Black" panose="020B0604020202020204" pitchFamily="34" charset="0"/>
                <a:ea typeface="+mn-ea"/>
                <a:cs typeface="Arial Black" panose="020B0604020202020204" pitchFamily="34" charset="0"/>
              </a:rPr>
              <a:t>3</a:t>
            </a:r>
            <a:r>
              <a:rPr kumimoji="0" sz="3100" b="1" i="0" u="none" strike="noStrike" kern="1200" cap="none" spc="-170" normalizeH="0" baseline="0" noProof="0">
                <a:ln>
                  <a:noFill/>
                </a:ln>
                <a:solidFill>
                  <a:srgbClr val="FFA310"/>
                </a:solidFill>
                <a:effectLst/>
                <a:uLnTx/>
                <a:uFillTx/>
                <a:latin typeface="Arial Black" panose="020B0604020202020204" pitchFamily="34" charset="0"/>
                <a:ea typeface="+mn-ea"/>
                <a:cs typeface="Arial Black" panose="020B0604020202020204" pitchFamily="34" charset="0"/>
              </a:rPr>
              <a:t>8</a:t>
            </a:r>
            <a:r>
              <a:rPr kumimoji="0" sz="3100" b="1" i="0" u="none" strike="noStrike" kern="1200" cap="none" spc="5" normalizeH="0" baseline="0" noProof="0">
                <a:ln>
                  <a:noFill/>
                </a:ln>
                <a:solidFill>
                  <a:srgbClr val="FFA310"/>
                </a:solidFill>
                <a:effectLst/>
                <a:uLnTx/>
                <a:uFillTx/>
                <a:latin typeface="Arial Black" panose="020B0604020202020204" pitchFamily="34" charset="0"/>
                <a:ea typeface="+mn-ea"/>
                <a:cs typeface="Arial Black" panose="020B0604020202020204" pitchFamily="34" charset="0"/>
              </a:rPr>
              <a:t>%</a:t>
            </a:r>
            <a:endParaRPr kumimoji="0" sz="3100" b="1" i="0" u="none" strike="noStrike" kern="1200" cap="none" spc="0" normalizeH="0" baseline="0" noProof="0">
              <a:ln>
                <a:noFill/>
              </a:ln>
              <a:solidFill>
                <a:srgbClr val="FFA310"/>
              </a:solidFill>
              <a:effectLst/>
              <a:uLnTx/>
              <a:uFillTx/>
              <a:latin typeface="Arial Black" panose="020B0604020202020204" pitchFamily="34" charset="0"/>
              <a:ea typeface="+mn-ea"/>
              <a:cs typeface="Arial Black" panose="020B0604020202020204" pitchFamily="34" charset="0"/>
            </a:endParaRPr>
          </a:p>
        </p:txBody>
      </p:sp>
      <p:sp>
        <p:nvSpPr>
          <p:cNvPr id="17" name="object 17">
            <a:extLst>
              <a:ext uri="{FF2B5EF4-FFF2-40B4-BE49-F238E27FC236}">
                <a16:creationId xmlns:a16="http://schemas.microsoft.com/office/drawing/2014/main" id="{12F08ABC-6B12-DF4D-AAAD-C85947E171FE}"/>
              </a:ext>
            </a:extLst>
          </p:cNvPr>
          <p:cNvSpPr txBox="1"/>
          <p:nvPr/>
        </p:nvSpPr>
        <p:spPr>
          <a:xfrm>
            <a:off x="8377562" y="4324964"/>
            <a:ext cx="1771125" cy="4898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100" b="1" i="0" u="none" strike="noStrike" kern="1200" cap="none" spc="-135" normalizeH="0" baseline="0" noProof="0">
                <a:ln>
                  <a:noFill/>
                </a:ln>
                <a:solidFill>
                  <a:srgbClr val="00B6F0"/>
                </a:solidFill>
                <a:effectLst/>
                <a:uLnTx/>
                <a:uFillTx/>
                <a:latin typeface="Arial Black" panose="020B0604020202020204" pitchFamily="34" charset="0"/>
                <a:ea typeface="+mn-ea"/>
                <a:cs typeface="Arial Black" panose="020B0604020202020204" pitchFamily="34" charset="0"/>
              </a:rPr>
              <a:t>5</a:t>
            </a:r>
            <a:r>
              <a:rPr kumimoji="0" sz="3100" b="1" i="0" u="none" strike="noStrike" kern="1200" cap="none" spc="-120" normalizeH="0" baseline="0" noProof="0">
                <a:ln>
                  <a:noFill/>
                </a:ln>
                <a:solidFill>
                  <a:srgbClr val="00B6F0"/>
                </a:solidFill>
                <a:effectLst/>
                <a:uLnTx/>
                <a:uFillTx/>
                <a:latin typeface="Arial Black" panose="020B0604020202020204" pitchFamily="34" charset="0"/>
                <a:ea typeface="+mn-ea"/>
                <a:cs typeface="Arial Black" panose="020B0604020202020204" pitchFamily="34" charset="0"/>
              </a:rPr>
              <a:t>0%</a:t>
            </a:r>
            <a:endParaRPr kumimoji="0" sz="3100" b="1" i="0" u="none" strike="noStrike" kern="1200" cap="none" spc="0" normalizeH="0" baseline="0" noProof="0">
              <a:ln>
                <a:noFill/>
              </a:ln>
              <a:solidFill>
                <a:srgbClr val="00B6F0"/>
              </a:solidFill>
              <a:effectLst/>
              <a:uLnTx/>
              <a:uFillTx/>
              <a:latin typeface="Arial Black" panose="020B0604020202020204" pitchFamily="34" charset="0"/>
              <a:ea typeface="+mn-ea"/>
              <a:cs typeface="Arial Black" panose="020B0604020202020204" pitchFamily="34" charset="0"/>
            </a:endParaRPr>
          </a:p>
        </p:txBody>
      </p:sp>
      <p:sp>
        <p:nvSpPr>
          <p:cNvPr id="18" name="object 18">
            <a:extLst>
              <a:ext uri="{FF2B5EF4-FFF2-40B4-BE49-F238E27FC236}">
                <a16:creationId xmlns:a16="http://schemas.microsoft.com/office/drawing/2014/main" id="{06C12F92-70CA-7746-BF0C-8CF3CBA684EB}"/>
              </a:ext>
            </a:extLst>
          </p:cNvPr>
          <p:cNvSpPr txBox="1"/>
          <p:nvPr/>
        </p:nvSpPr>
        <p:spPr>
          <a:xfrm>
            <a:off x="8631395" y="5174468"/>
            <a:ext cx="1725556" cy="48987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100" b="1" i="0" u="none" strike="noStrike" kern="1200" cap="none" spc="-180" normalizeH="0" baseline="0" noProof="0">
                <a:ln>
                  <a:noFill/>
                </a:ln>
                <a:solidFill>
                  <a:srgbClr val="18D1AE"/>
                </a:solidFill>
                <a:effectLst/>
                <a:uLnTx/>
                <a:uFillTx/>
                <a:latin typeface="Arial Black" panose="020B0604020202020204" pitchFamily="34" charset="0"/>
                <a:ea typeface="+mn-ea"/>
                <a:cs typeface="Arial Black" panose="020B0604020202020204" pitchFamily="34" charset="0"/>
              </a:rPr>
              <a:t>5</a:t>
            </a:r>
            <a:r>
              <a:rPr kumimoji="0" sz="3100" b="1" i="0" u="none" strike="noStrike" kern="1200" cap="none" spc="-135" normalizeH="0" baseline="0" noProof="0">
                <a:ln>
                  <a:noFill/>
                </a:ln>
                <a:solidFill>
                  <a:srgbClr val="18D1AE"/>
                </a:solidFill>
                <a:effectLst/>
                <a:uLnTx/>
                <a:uFillTx/>
                <a:latin typeface="Arial Black" panose="020B0604020202020204" pitchFamily="34" charset="0"/>
                <a:ea typeface="+mn-ea"/>
                <a:cs typeface="Arial Black" panose="020B0604020202020204" pitchFamily="34" charset="0"/>
              </a:rPr>
              <a:t>2</a:t>
            </a:r>
            <a:r>
              <a:rPr kumimoji="0" sz="3100" b="1" i="0" u="none" strike="noStrike" kern="1200" cap="none" spc="5" normalizeH="0" baseline="0" noProof="0">
                <a:ln>
                  <a:noFill/>
                </a:ln>
                <a:solidFill>
                  <a:srgbClr val="18D1AE"/>
                </a:solidFill>
                <a:effectLst/>
                <a:uLnTx/>
                <a:uFillTx/>
                <a:latin typeface="Arial Black" panose="020B0604020202020204" pitchFamily="34" charset="0"/>
                <a:ea typeface="+mn-ea"/>
                <a:cs typeface="Arial Black" panose="020B0604020202020204" pitchFamily="34" charset="0"/>
              </a:rPr>
              <a:t>%</a:t>
            </a:r>
            <a:endParaRPr kumimoji="0" sz="3100" b="1" i="0" u="none" strike="noStrike" kern="1200" cap="none" spc="0" normalizeH="0" baseline="0" noProof="0">
              <a:ln>
                <a:noFill/>
              </a:ln>
              <a:solidFill>
                <a:srgbClr val="18D1AE"/>
              </a:solidFill>
              <a:effectLst/>
              <a:uLnTx/>
              <a:uFillTx/>
              <a:latin typeface="Arial Black" panose="020B0604020202020204" pitchFamily="34" charset="0"/>
              <a:ea typeface="+mn-ea"/>
              <a:cs typeface="Arial Black" panose="020B0604020202020204" pitchFamily="34" charset="0"/>
            </a:endParaRPr>
          </a:p>
        </p:txBody>
      </p:sp>
      <p:sp>
        <p:nvSpPr>
          <p:cNvPr id="19" name="object 19">
            <a:extLst>
              <a:ext uri="{FF2B5EF4-FFF2-40B4-BE49-F238E27FC236}">
                <a16:creationId xmlns:a16="http://schemas.microsoft.com/office/drawing/2014/main" id="{8736B537-F86D-F242-97C0-40F40848F703}"/>
              </a:ext>
            </a:extLst>
          </p:cNvPr>
          <p:cNvSpPr/>
          <p:nvPr/>
        </p:nvSpPr>
        <p:spPr>
          <a:xfrm>
            <a:off x="1935525" y="1580229"/>
            <a:ext cx="45719" cy="4349083"/>
          </a:xfrm>
          <a:custGeom>
            <a:avLst/>
            <a:gdLst/>
            <a:ahLst/>
            <a:cxnLst/>
            <a:rect l="l" t="t" r="r" b="b"/>
            <a:pathLst>
              <a:path h="4127500">
                <a:moveTo>
                  <a:pt x="0" y="0"/>
                </a:moveTo>
                <a:lnTo>
                  <a:pt x="0" y="4127500"/>
                </a:lnTo>
              </a:path>
            </a:pathLst>
          </a:custGeom>
          <a:ln w="38100">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0234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5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0AB9EF-FDE1-B277-B88F-B8FA66BAB11B}"/>
              </a:ext>
            </a:extLst>
          </p:cNvPr>
          <p:cNvSpPr/>
          <p:nvPr/>
        </p:nvSpPr>
        <p:spPr>
          <a:xfrm>
            <a:off x="1450110" y="1600332"/>
            <a:ext cx="9222859" cy="5257669"/>
          </a:xfrm>
          <a:prstGeom prst="rect">
            <a:avLst/>
          </a:prstGeom>
          <a:solidFill>
            <a:srgbClr val="00B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17441B2-72EC-04AC-BE7A-2C2CE6675130}"/>
              </a:ext>
            </a:extLst>
          </p:cNvPr>
          <p:cNvSpPr>
            <a:spLocks noGrp="1"/>
          </p:cNvSpPr>
          <p:nvPr>
            <p:ph type="sldNum" sz="quarter" idx="4294967295"/>
          </p:nvPr>
        </p:nvSpPr>
        <p:spPr>
          <a:xfrm>
            <a:off x="11661775" y="6356350"/>
            <a:ext cx="530225" cy="365125"/>
          </a:xfrm>
        </p:spPr>
        <p:txBody>
          <a:bodyPr/>
          <a:lstStyle/>
          <a:p>
            <a:fld id="{AAA992F6-0A7B-334A-9D55-6AB578A2FA35}" type="slidenum">
              <a:rPr lang="en-US" smtClean="0"/>
              <a:pPr/>
              <a:t>12</a:t>
            </a:fld>
            <a:endParaRPr lang="en-US"/>
          </a:p>
        </p:txBody>
      </p:sp>
      <p:pic>
        <p:nvPicPr>
          <p:cNvPr id="6" name="Picture 5">
            <a:extLst>
              <a:ext uri="{FF2B5EF4-FFF2-40B4-BE49-F238E27FC236}">
                <a16:creationId xmlns:a16="http://schemas.microsoft.com/office/drawing/2014/main" id="{630FEA2A-33EC-2C5D-8D51-B59E89232310}"/>
              </a:ext>
            </a:extLst>
          </p:cNvPr>
          <p:cNvPicPr>
            <a:picLocks noChangeAspect="1"/>
          </p:cNvPicPr>
          <p:nvPr/>
        </p:nvPicPr>
        <p:blipFill rotWithShape="1">
          <a:blip r:embed="rId2"/>
          <a:srcRect t="22301"/>
          <a:stretch/>
        </p:blipFill>
        <p:spPr>
          <a:xfrm>
            <a:off x="1533940" y="2041236"/>
            <a:ext cx="9143998" cy="4218322"/>
          </a:xfrm>
          <a:prstGeom prst="rect">
            <a:avLst/>
          </a:prstGeom>
        </p:spPr>
      </p:pic>
      <p:sp>
        <p:nvSpPr>
          <p:cNvPr id="4" name="Rectangle 3">
            <a:extLst>
              <a:ext uri="{FF2B5EF4-FFF2-40B4-BE49-F238E27FC236}">
                <a16:creationId xmlns:a16="http://schemas.microsoft.com/office/drawing/2014/main" id="{42E3E35F-C657-B294-AA5E-BEF58D64D586}"/>
              </a:ext>
            </a:extLst>
          </p:cNvPr>
          <p:cNvSpPr/>
          <p:nvPr/>
        </p:nvSpPr>
        <p:spPr>
          <a:xfrm>
            <a:off x="1450932" y="1"/>
            <a:ext cx="9216568" cy="1600331"/>
          </a:xfrm>
          <a:prstGeom prst="rect">
            <a:avLst/>
          </a:prstGeom>
          <a:solidFill>
            <a:srgbClr val="102747"/>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a:latin typeface="Arial Black"/>
              </a:rPr>
              <a:t>THE U.S. WASTES TONS OF RESOURCES WHEN WE WASTE FOOD </a:t>
            </a:r>
          </a:p>
        </p:txBody>
      </p:sp>
      <p:sp>
        <p:nvSpPr>
          <p:cNvPr id="7" name="TextBox 6">
            <a:extLst>
              <a:ext uri="{FF2B5EF4-FFF2-40B4-BE49-F238E27FC236}">
                <a16:creationId xmlns:a16="http://schemas.microsoft.com/office/drawing/2014/main" id="{82D13F01-B168-0FEF-7E4D-AD3761A0F5CA}"/>
              </a:ext>
            </a:extLst>
          </p:cNvPr>
          <p:cNvSpPr txBox="1"/>
          <p:nvPr/>
        </p:nvSpPr>
        <p:spPr>
          <a:xfrm>
            <a:off x="5114223" y="6497054"/>
            <a:ext cx="4965866" cy="276999"/>
          </a:xfrm>
          <a:prstGeom prst="rect">
            <a:avLst/>
          </a:prstGeom>
          <a:noFill/>
        </p:spPr>
        <p:txBody>
          <a:bodyPr wrap="square" rtlCol="0">
            <a:spAutoFit/>
          </a:bodyPr>
          <a:lstStyle/>
          <a:p>
            <a:r>
              <a:rPr lang="en-US" sz="1200">
                <a:solidFill>
                  <a:schemeClr val="bg2">
                    <a:lumMod val="25000"/>
                  </a:schemeClr>
                </a:solidFill>
                <a:latin typeface="Arial"/>
                <a:cs typeface="Arial"/>
              </a:rPr>
              <a:t>Sources: </a:t>
            </a:r>
            <a:r>
              <a:rPr lang="en-US" sz="1200" err="1">
                <a:solidFill>
                  <a:schemeClr val="bg2">
                    <a:lumMod val="25000"/>
                  </a:schemeClr>
                </a:solidFill>
                <a:latin typeface="Arial"/>
                <a:cs typeface="Arial"/>
              </a:rPr>
              <a:t>ReFED</a:t>
            </a:r>
            <a:r>
              <a:rPr lang="en-US" sz="1200">
                <a:solidFill>
                  <a:schemeClr val="bg2">
                    <a:lumMod val="25000"/>
                  </a:schemeClr>
                </a:solidFill>
                <a:latin typeface="Arial"/>
                <a:cs typeface="Arial"/>
              </a:rPr>
              <a:t> </a:t>
            </a:r>
            <a:r>
              <a:rPr lang="en-US" sz="1200" i="1">
                <a:solidFill>
                  <a:schemeClr val="bg2">
                    <a:lumMod val="25000"/>
                  </a:schemeClr>
                </a:solidFill>
                <a:latin typeface="Arial"/>
                <a:cs typeface="Arial"/>
              </a:rPr>
              <a:t>What is Food Waste </a:t>
            </a:r>
            <a:r>
              <a:rPr lang="en-US" sz="1200">
                <a:solidFill>
                  <a:schemeClr val="bg2">
                    <a:lumMod val="25000"/>
                  </a:schemeClr>
                </a:solidFill>
                <a:latin typeface="Arial"/>
                <a:cs typeface="Arial"/>
              </a:rPr>
              <a:t>(2023), NRDC </a:t>
            </a:r>
            <a:r>
              <a:rPr lang="en-US" sz="1200" i="1">
                <a:solidFill>
                  <a:schemeClr val="bg2">
                    <a:lumMod val="25000"/>
                  </a:schemeClr>
                </a:solidFill>
                <a:latin typeface="Arial"/>
                <a:cs typeface="Arial"/>
              </a:rPr>
              <a:t>Wasted</a:t>
            </a:r>
            <a:r>
              <a:rPr lang="en-US" sz="1200">
                <a:solidFill>
                  <a:schemeClr val="bg2">
                    <a:lumMod val="25000"/>
                  </a:schemeClr>
                </a:solidFill>
                <a:latin typeface="Arial"/>
                <a:cs typeface="Arial"/>
              </a:rPr>
              <a:t> (2017)</a:t>
            </a:r>
          </a:p>
        </p:txBody>
      </p:sp>
    </p:spTree>
    <p:extLst>
      <p:ext uri="{BB962C8B-B14F-4D97-AF65-F5344CB8AC3E}">
        <p14:creationId xmlns:p14="http://schemas.microsoft.com/office/powerpoint/2010/main" val="300801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14E49E-C531-1E9C-4550-9CBAF5E601C8}"/>
              </a:ext>
            </a:extLst>
          </p:cNvPr>
          <p:cNvGrpSpPr/>
          <p:nvPr/>
        </p:nvGrpSpPr>
        <p:grpSpPr>
          <a:xfrm>
            <a:off x="472440" y="233924"/>
            <a:ext cx="15302334" cy="7150706"/>
            <a:chOff x="5256898" y="229274"/>
            <a:chExt cx="9337954" cy="4230054"/>
          </a:xfrm>
        </p:grpSpPr>
        <p:grpSp>
          <p:nvGrpSpPr>
            <p:cNvPr id="98" name="Group 97">
              <a:extLst>
                <a:ext uri="{FF2B5EF4-FFF2-40B4-BE49-F238E27FC236}">
                  <a16:creationId xmlns:a16="http://schemas.microsoft.com/office/drawing/2014/main" id="{BF114102-4425-25FA-30FE-893A71F3AB87}"/>
                </a:ext>
              </a:extLst>
            </p:cNvPr>
            <p:cNvGrpSpPr/>
            <p:nvPr/>
          </p:nvGrpSpPr>
          <p:grpSpPr>
            <a:xfrm>
              <a:off x="5256898" y="229274"/>
              <a:ext cx="9337954" cy="4230054"/>
              <a:chOff x="5469260" y="951540"/>
              <a:chExt cx="9337954" cy="4230054"/>
            </a:xfrm>
          </p:grpSpPr>
          <p:grpSp>
            <p:nvGrpSpPr>
              <p:cNvPr id="80" name="Group 79">
                <a:extLst>
                  <a:ext uri="{FF2B5EF4-FFF2-40B4-BE49-F238E27FC236}">
                    <a16:creationId xmlns:a16="http://schemas.microsoft.com/office/drawing/2014/main" id="{48C0AD57-2A4F-6532-B574-C27198B1A4E3}"/>
                  </a:ext>
                </a:extLst>
              </p:cNvPr>
              <p:cNvGrpSpPr/>
              <p:nvPr/>
            </p:nvGrpSpPr>
            <p:grpSpPr>
              <a:xfrm>
                <a:off x="5469260" y="951540"/>
                <a:ext cx="9337954" cy="4230054"/>
                <a:chOff x="5469260" y="951540"/>
                <a:chExt cx="9337954" cy="4230054"/>
              </a:xfrm>
            </p:grpSpPr>
            <p:graphicFrame>
              <p:nvGraphicFramePr>
                <p:cNvPr id="75" name="Chart 74">
                  <a:extLst>
                    <a:ext uri="{FF2B5EF4-FFF2-40B4-BE49-F238E27FC236}">
                      <a16:creationId xmlns:a16="http://schemas.microsoft.com/office/drawing/2014/main" id="{6705084A-F4B5-CEE6-7911-CD8E22098B9A}"/>
                    </a:ext>
                  </a:extLst>
                </p:cNvPr>
                <p:cNvGraphicFramePr/>
                <p:nvPr/>
              </p:nvGraphicFramePr>
              <p:xfrm>
                <a:off x="5469260" y="951540"/>
                <a:ext cx="6373686" cy="4230054"/>
              </p:xfrm>
              <a:graphic>
                <a:graphicData uri="http://schemas.openxmlformats.org/drawingml/2006/chart">
                  <c:chart xmlns:c="http://schemas.openxmlformats.org/drawingml/2006/chart" xmlns:r="http://schemas.openxmlformats.org/officeDocument/2006/relationships" r:id="rId3"/>
                </a:graphicData>
              </a:graphic>
            </p:graphicFrame>
            <p:sp>
              <p:nvSpPr>
                <p:cNvPr id="77" name="TextBox 76">
                  <a:extLst>
                    <a:ext uri="{FF2B5EF4-FFF2-40B4-BE49-F238E27FC236}">
                      <a16:creationId xmlns:a16="http://schemas.microsoft.com/office/drawing/2014/main" id="{F6B91CFD-4D18-D912-1EE1-4D5EF6F63332}"/>
                    </a:ext>
                  </a:extLst>
                </p:cNvPr>
                <p:cNvSpPr txBox="1"/>
                <p:nvPr/>
              </p:nvSpPr>
              <p:spPr>
                <a:xfrm>
                  <a:off x="6530047" y="1851969"/>
                  <a:ext cx="7575698" cy="564409"/>
                </a:xfrm>
                <a:prstGeom prst="rect">
                  <a:avLst/>
                </a:prstGeom>
                <a:noFill/>
              </p:spPr>
              <p:txBody>
                <a:bodyPr wrap="square">
                  <a:spAutoFit/>
                </a:bodyPr>
                <a:lstStyle/>
                <a:p>
                  <a:r>
                    <a:rPr lang="en-US" sz="2800" dirty="0"/>
                    <a:t>is </a:t>
                  </a:r>
                  <a:r>
                    <a:rPr lang="en-US" sz="2800" dirty="0">
                      <a:latin typeface="Arial Black" panose="020B0A04020102020204" pitchFamily="34" charset="0"/>
                    </a:rPr>
                    <a:t>LANDFILLED</a:t>
                  </a:r>
                </a:p>
                <a:p>
                  <a:r>
                    <a:rPr lang="en-US" sz="2800" dirty="0"/>
                    <a:t>    it emits </a:t>
                  </a:r>
                  <a:r>
                    <a:rPr lang="en-US" sz="2800" b="1" dirty="0">
                      <a:solidFill>
                        <a:schemeClr val="accent3"/>
                      </a:solidFill>
                    </a:rPr>
                    <a:t>250,731 MTCO</a:t>
                  </a:r>
                  <a:r>
                    <a:rPr lang="en-US" sz="2800" b="1" baseline="30000" dirty="0">
                      <a:solidFill>
                        <a:schemeClr val="accent3"/>
                      </a:solidFill>
                    </a:rPr>
                    <a:t>2</a:t>
                  </a:r>
                  <a:r>
                    <a:rPr lang="en-US" sz="2800" b="1" dirty="0">
                      <a:solidFill>
                        <a:schemeClr val="accent3"/>
                      </a:solidFill>
                    </a:rPr>
                    <a:t>e</a:t>
                  </a:r>
                  <a:endParaRPr lang="en-US" sz="2800" i="1" dirty="0"/>
                </a:p>
              </p:txBody>
            </p:sp>
            <p:sp>
              <p:nvSpPr>
                <p:cNvPr id="78" name="TextBox 77">
                  <a:extLst>
                    <a:ext uri="{FF2B5EF4-FFF2-40B4-BE49-F238E27FC236}">
                      <a16:creationId xmlns:a16="http://schemas.microsoft.com/office/drawing/2014/main" id="{C2E4D353-B035-47D9-7F6F-06DC09E3E940}"/>
                    </a:ext>
                  </a:extLst>
                </p:cNvPr>
                <p:cNvSpPr txBox="1"/>
                <p:nvPr/>
              </p:nvSpPr>
              <p:spPr>
                <a:xfrm>
                  <a:off x="7231516" y="2654915"/>
                  <a:ext cx="7575698" cy="564409"/>
                </a:xfrm>
                <a:prstGeom prst="rect">
                  <a:avLst/>
                </a:prstGeom>
                <a:noFill/>
              </p:spPr>
              <p:txBody>
                <a:bodyPr wrap="square">
                  <a:spAutoFit/>
                </a:bodyPr>
                <a:lstStyle/>
                <a:p>
                  <a:r>
                    <a:rPr lang="en-US" sz="2800" dirty="0"/>
                    <a:t>is </a:t>
                  </a:r>
                  <a:r>
                    <a:rPr lang="en-US" sz="2800" dirty="0">
                      <a:latin typeface="Arial Black" panose="020B0A04020102020204" pitchFamily="34" charset="0"/>
                    </a:rPr>
                    <a:t>COMPOSTED</a:t>
                  </a:r>
                </a:p>
                <a:p>
                  <a:r>
                    <a:rPr lang="en-US" sz="2800" dirty="0"/>
                    <a:t>   it prevents </a:t>
                  </a:r>
                  <a:r>
                    <a:rPr lang="en-US" sz="2800" b="1" dirty="0">
                      <a:solidFill>
                        <a:schemeClr val="accent3"/>
                      </a:solidFill>
                    </a:rPr>
                    <a:t>326,799 MTCO</a:t>
                  </a:r>
                  <a:r>
                    <a:rPr lang="en-US" sz="2800" b="1" baseline="30000" dirty="0">
                      <a:solidFill>
                        <a:schemeClr val="accent3"/>
                      </a:solidFill>
                    </a:rPr>
                    <a:t>2</a:t>
                  </a:r>
                  <a:r>
                    <a:rPr lang="en-US" sz="2800" b="1" dirty="0">
                      <a:solidFill>
                        <a:schemeClr val="accent3"/>
                      </a:solidFill>
                    </a:rPr>
                    <a:t>e </a:t>
                  </a:r>
                  <a:r>
                    <a:rPr lang="en-US" sz="2800" dirty="0"/>
                    <a:t>or </a:t>
                  </a:r>
                  <a:r>
                    <a:rPr lang="en-US" sz="2800" i="1" dirty="0"/>
                    <a:t>69,384 vehicles</a:t>
                  </a:r>
                </a:p>
              </p:txBody>
            </p:sp>
            <p:sp>
              <p:nvSpPr>
                <p:cNvPr id="79" name="TextBox 78">
                  <a:extLst>
                    <a:ext uri="{FF2B5EF4-FFF2-40B4-BE49-F238E27FC236}">
                      <a16:creationId xmlns:a16="http://schemas.microsoft.com/office/drawing/2014/main" id="{D7F03721-6910-A8BE-B130-CE71E8AD631B}"/>
                    </a:ext>
                  </a:extLst>
                </p:cNvPr>
                <p:cNvSpPr txBox="1"/>
                <p:nvPr/>
              </p:nvSpPr>
              <p:spPr>
                <a:xfrm>
                  <a:off x="6638782" y="3575211"/>
                  <a:ext cx="4979340" cy="573194"/>
                </a:xfrm>
                <a:prstGeom prst="rect">
                  <a:avLst/>
                </a:prstGeom>
                <a:noFill/>
              </p:spPr>
              <p:txBody>
                <a:bodyPr wrap="square">
                  <a:spAutoFit/>
                </a:bodyPr>
                <a:lstStyle/>
                <a:p>
                  <a:r>
                    <a:rPr lang="en-US" sz="2800" dirty="0">
                      <a:solidFill>
                        <a:schemeClr val="bg1"/>
                      </a:solidFill>
                    </a:rPr>
                    <a:t>is </a:t>
                  </a:r>
                  <a:r>
                    <a:rPr lang="en-US" sz="2800" dirty="0">
                      <a:solidFill>
                        <a:schemeClr val="bg1"/>
                      </a:solidFill>
                      <a:latin typeface="Arial Black" panose="020B0A04020102020204" pitchFamily="34" charset="0"/>
                    </a:rPr>
                    <a:t>PREVENTED</a:t>
                  </a:r>
                </a:p>
                <a:p>
                  <a:r>
                    <a:rPr lang="en-US" sz="2800" dirty="0">
                      <a:solidFill>
                        <a:schemeClr val="bg1"/>
                      </a:solidFill>
                    </a:rPr>
                    <a:t>   it prevents </a:t>
                  </a:r>
                  <a:r>
                    <a:rPr lang="en-US" sz="2800" b="1" dirty="0">
                      <a:solidFill>
                        <a:schemeClr val="accent3"/>
                      </a:solidFill>
                    </a:rPr>
                    <a:t>2,080,605 MTCO</a:t>
                  </a:r>
                  <a:r>
                    <a:rPr lang="en-US" sz="2800" b="1" baseline="30000" dirty="0">
                      <a:solidFill>
                        <a:schemeClr val="accent3"/>
                      </a:solidFill>
                    </a:rPr>
                    <a:t>2</a:t>
                  </a:r>
                  <a:r>
                    <a:rPr lang="en-US" sz="2800" b="1" dirty="0">
                      <a:solidFill>
                        <a:schemeClr val="accent3"/>
                      </a:solidFill>
                    </a:rPr>
                    <a:t>e</a:t>
                  </a:r>
                  <a:r>
                    <a:rPr lang="en-US" sz="2800" b="1" dirty="0">
                      <a:solidFill>
                        <a:schemeClr val="bg1"/>
                      </a:solidFill>
                    </a:rPr>
                    <a:t> </a:t>
                  </a:r>
                  <a:r>
                    <a:rPr lang="en-US" sz="2800" dirty="0">
                      <a:solidFill>
                        <a:schemeClr val="bg1"/>
                      </a:solidFill>
                    </a:rPr>
                    <a:t>or </a:t>
                  </a:r>
                  <a:r>
                    <a:rPr lang="en-US" sz="2800" i="1" dirty="0">
                      <a:solidFill>
                        <a:schemeClr val="bg1"/>
                      </a:solidFill>
                    </a:rPr>
                    <a:t>441,742 vehicles</a:t>
                  </a:r>
                </a:p>
              </p:txBody>
            </p:sp>
          </p:grpSp>
          <p:cxnSp>
            <p:nvCxnSpPr>
              <p:cNvPr id="82" name="Straight Arrow Connector 81">
                <a:extLst>
                  <a:ext uri="{FF2B5EF4-FFF2-40B4-BE49-F238E27FC236}">
                    <a16:creationId xmlns:a16="http://schemas.microsoft.com/office/drawing/2014/main" id="{5C47D60F-B17B-34BC-16A3-5A989CCEB63D}"/>
                  </a:ext>
                </a:extLst>
              </p:cNvPr>
              <p:cNvCxnSpPr>
                <a:cxnSpLocks/>
              </p:cNvCxnSpPr>
              <p:nvPr/>
            </p:nvCxnSpPr>
            <p:spPr>
              <a:xfrm flipH="1">
                <a:off x="5568580" y="2535453"/>
                <a:ext cx="920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3D664B5-6AFF-BDD7-D77B-34427098764A}"/>
                  </a:ext>
                </a:extLst>
              </p:cNvPr>
              <p:cNvCxnSpPr>
                <a:cxnSpLocks/>
              </p:cNvCxnSpPr>
              <p:nvPr/>
            </p:nvCxnSpPr>
            <p:spPr>
              <a:xfrm>
                <a:off x="6590338" y="3374473"/>
                <a:ext cx="51419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8965B9FE-68EE-0051-A634-FDC17770E91E}"/>
                </a:ext>
              </a:extLst>
            </p:cNvPr>
            <p:cNvSpPr txBox="1"/>
            <p:nvPr/>
          </p:nvSpPr>
          <p:spPr>
            <a:xfrm>
              <a:off x="5418348" y="1662937"/>
              <a:ext cx="596524" cy="261610"/>
            </a:xfrm>
            <a:prstGeom prst="rect">
              <a:avLst/>
            </a:prstGeom>
            <a:noFill/>
          </p:spPr>
          <p:txBody>
            <a:bodyPr wrap="square" rtlCol="0">
              <a:spAutoFit/>
            </a:bodyPr>
            <a:lstStyle/>
            <a:p>
              <a:r>
                <a:rPr lang="en-US" sz="1050"/>
                <a:t>Boo</a:t>
              </a:r>
            </a:p>
          </p:txBody>
        </p:sp>
        <p:sp>
          <p:nvSpPr>
            <p:cNvPr id="108" name="TextBox 107">
              <a:extLst>
                <a:ext uri="{FF2B5EF4-FFF2-40B4-BE49-F238E27FC236}">
                  <a16:creationId xmlns:a16="http://schemas.microsoft.com/office/drawing/2014/main" id="{C1AA0052-1CF1-3AE7-E0BF-31E0D8852D6F}"/>
                </a:ext>
              </a:extLst>
            </p:cNvPr>
            <p:cNvSpPr txBox="1"/>
            <p:nvPr/>
          </p:nvSpPr>
          <p:spPr>
            <a:xfrm>
              <a:off x="11117671" y="2525597"/>
              <a:ext cx="596524" cy="261610"/>
            </a:xfrm>
            <a:prstGeom prst="rect">
              <a:avLst/>
            </a:prstGeom>
            <a:noFill/>
          </p:spPr>
          <p:txBody>
            <a:bodyPr wrap="square" rtlCol="0">
              <a:spAutoFit/>
            </a:bodyPr>
            <a:lstStyle/>
            <a:p>
              <a:r>
                <a:rPr lang="en-US" sz="1050"/>
                <a:t>Yay!</a:t>
              </a:r>
            </a:p>
          </p:txBody>
        </p:sp>
      </p:grpSp>
      <p:sp>
        <p:nvSpPr>
          <p:cNvPr id="17" name="TextBox 16">
            <a:extLst>
              <a:ext uri="{FF2B5EF4-FFF2-40B4-BE49-F238E27FC236}">
                <a16:creationId xmlns:a16="http://schemas.microsoft.com/office/drawing/2014/main" id="{E00A306A-BCF7-8230-696B-1F0258CDAB54}"/>
              </a:ext>
            </a:extLst>
          </p:cNvPr>
          <p:cNvSpPr txBox="1"/>
          <p:nvPr/>
        </p:nvSpPr>
        <p:spPr>
          <a:xfrm>
            <a:off x="966843" y="622573"/>
            <a:ext cx="5662557" cy="461665"/>
          </a:xfrm>
          <a:prstGeom prst="rect">
            <a:avLst/>
          </a:prstGeom>
          <a:noFill/>
        </p:spPr>
        <p:txBody>
          <a:bodyPr wrap="square">
            <a:spAutoFit/>
          </a:bodyPr>
          <a:lstStyle/>
          <a:p>
            <a:r>
              <a:rPr lang="en-US" sz="2400">
                <a:solidFill>
                  <a:srgbClr val="102345"/>
                </a:solidFill>
                <a:latin typeface="Georgia" panose="02040502050405020303" pitchFamily="18" charset="0"/>
              </a:rPr>
              <a:t>If</a:t>
            </a:r>
            <a:r>
              <a:rPr kumimoji="0" lang="en-US" sz="2400" b="0" i="0" u="none" strike="noStrike" kern="1200" cap="none" spc="0" normalizeH="0" baseline="0" noProof="0">
                <a:ln>
                  <a:noFill/>
                </a:ln>
                <a:solidFill>
                  <a:srgbClr val="102345"/>
                </a:solidFill>
                <a:effectLst/>
                <a:uLnTx/>
                <a:uFillTx/>
                <a:latin typeface="Georgia" panose="02040502050405020303" pitchFamily="18" charset="0"/>
              </a:rPr>
              <a:t> </a:t>
            </a:r>
            <a:r>
              <a:rPr lang="en-US" sz="2400">
                <a:solidFill>
                  <a:srgbClr val="102345"/>
                </a:solidFill>
                <a:latin typeface="Georgia" panose="02040502050405020303" pitchFamily="18" charset="0"/>
              </a:rPr>
              <a:t>500,000</a:t>
            </a:r>
            <a:r>
              <a:rPr kumimoji="0" lang="en-US" sz="2400" b="0" i="0" u="none" strike="noStrike" kern="1200" cap="none" spc="0" normalizeH="0" baseline="0" noProof="0">
                <a:ln>
                  <a:noFill/>
                </a:ln>
                <a:solidFill>
                  <a:srgbClr val="102345"/>
                </a:solidFill>
                <a:effectLst/>
                <a:uLnTx/>
                <a:uFillTx/>
                <a:latin typeface="Georgia" panose="02040502050405020303" pitchFamily="18" charset="0"/>
              </a:rPr>
              <a:t> tons of  food….</a:t>
            </a:r>
            <a:endParaRPr lang="en-US" sz="2400">
              <a:latin typeface="Georgia" panose="02040502050405020303" pitchFamily="18" charset="0"/>
            </a:endParaRPr>
          </a:p>
        </p:txBody>
      </p:sp>
      <p:pic>
        <p:nvPicPr>
          <p:cNvPr id="20" name="Graphic 19" descr="Banana Peel with solid fill">
            <a:extLst>
              <a:ext uri="{FF2B5EF4-FFF2-40B4-BE49-F238E27FC236}">
                <a16:creationId xmlns:a16="http://schemas.microsoft.com/office/drawing/2014/main" id="{58AC6C68-CC47-1CA7-3C46-10AA91B3F4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5471" y="3150900"/>
            <a:ext cx="454492" cy="454492"/>
          </a:xfrm>
          <a:prstGeom prst="rect">
            <a:avLst/>
          </a:prstGeom>
        </p:spPr>
      </p:pic>
      <p:pic>
        <p:nvPicPr>
          <p:cNvPr id="24" name="Graphic 23" descr="Garbage with solid fill">
            <a:extLst>
              <a:ext uri="{FF2B5EF4-FFF2-40B4-BE49-F238E27FC236}">
                <a16:creationId xmlns:a16="http://schemas.microsoft.com/office/drawing/2014/main" id="{AE5EA392-9831-5E48-5CD9-F2E690D3D8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54391" y="1736341"/>
            <a:ext cx="457200" cy="457200"/>
          </a:xfrm>
          <a:prstGeom prst="rect">
            <a:avLst/>
          </a:prstGeom>
        </p:spPr>
      </p:pic>
      <p:pic>
        <p:nvPicPr>
          <p:cNvPr id="26" name="Graphic 25" descr="Fork and knife with solid fill">
            <a:extLst>
              <a:ext uri="{FF2B5EF4-FFF2-40B4-BE49-F238E27FC236}">
                <a16:creationId xmlns:a16="http://schemas.microsoft.com/office/drawing/2014/main" id="{3939D9C1-036F-10FA-97B8-42992C122E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82991" y="4742305"/>
            <a:ext cx="340088" cy="340088"/>
          </a:xfrm>
          <a:prstGeom prst="rect">
            <a:avLst/>
          </a:prstGeom>
        </p:spPr>
      </p:pic>
      <p:sp>
        <p:nvSpPr>
          <p:cNvPr id="27" name="TextBox 26">
            <a:extLst>
              <a:ext uri="{FF2B5EF4-FFF2-40B4-BE49-F238E27FC236}">
                <a16:creationId xmlns:a16="http://schemas.microsoft.com/office/drawing/2014/main" id="{3ED259BA-B89B-A4AD-8893-2FF63C69376A}"/>
              </a:ext>
            </a:extLst>
          </p:cNvPr>
          <p:cNvSpPr txBox="1"/>
          <p:nvPr/>
        </p:nvSpPr>
        <p:spPr>
          <a:xfrm>
            <a:off x="7976859" y="6362466"/>
            <a:ext cx="385167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Georgia"/>
              </a:rPr>
              <a:t>Source: EPA WARM v16 model</a:t>
            </a:r>
          </a:p>
        </p:txBody>
      </p:sp>
    </p:spTree>
    <p:extLst>
      <p:ext uri="{BB962C8B-B14F-4D97-AF65-F5344CB8AC3E}">
        <p14:creationId xmlns:p14="http://schemas.microsoft.com/office/powerpoint/2010/main" val="1894620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26C0-185A-4C42-BC88-AAFAAD886D77}"/>
              </a:ext>
            </a:extLst>
          </p:cNvPr>
          <p:cNvSpPr>
            <a:spLocks noGrp="1"/>
          </p:cNvSpPr>
          <p:nvPr>
            <p:ph type="title"/>
          </p:nvPr>
        </p:nvSpPr>
        <p:spPr/>
        <p:txBody>
          <a:bodyPr/>
          <a:lstStyle/>
          <a:p>
            <a:r>
              <a:rPr lang="en-US" spc="-10"/>
              <a:t>WHERE </a:t>
            </a:r>
            <a:r>
              <a:rPr lang="en-US" spc="-20"/>
              <a:t>FOOD WASTE</a:t>
            </a:r>
            <a:r>
              <a:rPr lang="en-US" spc="385"/>
              <a:t> </a:t>
            </a:r>
            <a:r>
              <a:rPr lang="en-US" spc="-5"/>
              <a:t>HAPPENS</a:t>
            </a:r>
            <a:endParaRPr lang="en-US"/>
          </a:p>
        </p:txBody>
      </p:sp>
      <p:sp>
        <p:nvSpPr>
          <p:cNvPr id="3" name="Footer Placeholder 2">
            <a:extLst>
              <a:ext uri="{FF2B5EF4-FFF2-40B4-BE49-F238E27FC236}">
                <a16:creationId xmlns:a16="http://schemas.microsoft.com/office/drawing/2014/main" id="{D4704220-D50E-E14F-BF3F-C0E17463BF3E}"/>
              </a:ext>
            </a:extLst>
          </p:cNvPr>
          <p:cNvSpPr>
            <a:spLocks noGrp="1"/>
          </p:cNvSpPr>
          <p:nvPr>
            <p:ph type="ftr" sz="quarter" idx="11"/>
          </p:nvPr>
        </p:nvSpPr>
        <p:spPr/>
        <p:txBody>
          <a:bodyPr/>
          <a:lstStyle/>
          <a:p>
            <a:r>
              <a:rPr lang="en-US" err="1"/>
              <a:t>ReFED</a:t>
            </a:r>
            <a:r>
              <a:rPr lang="en-US"/>
              <a:t> Insights Engine, July 2023, </a:t>
            </a:r>
            <a:r>
              <a:rPr lang="en-US">
                <a:hlinkClick r:id="rId3"/>
              </a:rPr>
              <a:t>https://insights-engine.refed.org/food-waste-monitor?break_by=sector&amp;indicator=tons-waste&amp;view=detail&amp;year=2021</a:t>
            </a:r>
            <a:r>
              <a:rPr lang="en-US"/>
              <a:t> </a:t>
            </a:r>
          </a:p>
        </p:txBody>
      </p:sp>
      <p:graphicFrame>
        <p:nvGraphicFramePr>
          <p:cNvPr id="20" name="Chart 19">
            <a:extLst>
              <a:ext uri="{FF2B5EF4-FFF2-40B4-BE49-F238E27FC236}">
                <a16:creationId xmlns:a16="http://schemas.microsoft.com/office/drawing/2014/main" id="{EEABC340-63B4-8A47-BDC0-8A0CF2E3375E}"/>
              </a:ext>
            </a:extLst>
          </p:cNvPr>
          <p:cNvGraphicFramePr/>
          <p:nvPr/>
        </p:nvGraphicFramePr>
        <p:xfrm>
          <a:off x="1374125" y="1174631"/>
          <a:ext cx="9443749" cy="4868893"/>
        </p:xfrm>
        <a:graphic>
          <a:graphicData uri="http://schemas.openxmlformats.org/drawingml/2006/chart">
            <c:chart xmlns:c="http://schemas.openxmlformats.org/drawingml/2006/chart" xmlns:r="http://schemas.openxmlformats.org/officeDocument/2006/relationships" r:id="rId4"/>
          </a:graphicData>
        </a:graphic>
      </p:graphicFrame>
      <p:sp>
        <p:nvSpPr>
          <p:cNvPr id="21" name="Oval 20">
            <a:extLst>
              <a:ext uri="{FF2B5EF4-FFF2-40B4-BE49-F238E27FC236}">
                <a16:creationId xmlns:a16="http://schemas.microsoft.com/office/drawing/2014/main" id="{10F43678-ABAC-AD48-B1A7-4391223120A4}"/>
              </a:ext>
            </a:extLst>
          </p:cNvPr>
          <p:cNvSpPr/>
          <p:nvPr/>
        </p:nvSpPr>
        <p:spPr>
          <a:xfrm>
            <a:off x="4820371" y="2356523"/>
            <a:ext cx="2551255" cy="25051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3EEB53-86C0-32D8-7B6D-3199E5B4A75F}"/>
              </a:ext>
            </a:extLst>
          </p:cNvPr>
          <p:cNvSpPr txBox="1"/>
          <p:nvPr/>
        </p:nvSpPr>
        <p:spPr>
          <a:xfrm>
            <a:off x="7056329" y="5281808"/>
            <a:ext cx="450936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Georgia"/>
                <a:ea typeface="Calibri"/>
                <a:cs typeface="Calibri"/>
              </a:rPr>
              <a:t>Food Service (Restaurants, Institutions)</a:t>
            </a:r>
            <a:endParaRPr lang="en-US">
              <a:latin typeface="Georgia"/>
            </a:endParaRPr>
          </a:p>
        </p:txBody>
      </p:sp>
    </p:spTree>
    <p:extLst>
      <p:ext uri="{BB962C8B-B14F-4D97-AF65-F5344CB8AC3E}">
        <p14:creationId xmlns:p14="http://schemas.microsoft.com/office/powerpoint/2010/main" val="4158103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7B02D-00BA-D7BE-7910-B1D8D860342D}"/>
            </a:ext>
          </a:extLst>
        </p:cNvPr>
        <p:cNvGrpSpPr/>
        <p:nvPr/>
      </p:nvGrpSpPr>
      <p:grpSpPr>
        <a:xfrm>
          <a:off x="0" y="0"/>
          <a:ext cx="0" cy="0"/>
          <a:chOff x="0" y="0"/>
          <a:chExt cx="0" cy="0"/>
        </a:xfrm>
      </p:grpSpPr>
      <p:pic>
        <p:nvPicPr>
          <p:cNvPr id="4" name="Picture 3" descr="A map with a circle and a blue circle with text&#10;&#10;Description automatically generated">
            <a:extLst>
              <a:ext uri="{FF2B5EF4-FFF2-40B4-BE49-F238E27FC236}">
                <a16:creationId xmlns:a16="http://schemas.microsoft.com/office/drawing/2014/main" id="{E3731299-D34C-7195-F219-F9FD71ED5785}"/>
              </a:ext>
            </a:extLst>
          </p:cNvPr>
          <p:cNvPicPr>
            <a:picLocks noChangeAspect="1"/>
          </p:cNvPicPr>
          <p:nvPr/>
        </p:nvPicPr>
        <p:blipFill rotWithShape="1">
          <a:blip r:embed="rId3"/>
          <a:srcRect r="3678" b="15774"/>
          <a:stretch/>
        </p:blipFill>
        <p:spPr>
          <a:xfrm>
            <a:off x="-409289" y="1632417"/>
            <a:ext cx="6350901" cy="4300745"/>
          </a:xfrm>
          <a:prstGeom prst="rect">
            <a:avLst/>
          </a:prstGeom>
        </p:spPr>
      </p:pic>
      <p:sp>
        <p:nvSpPr>
          <p:cNvPr id="7" name="Rectangle 6">
            <a:extLst>
              <a:ext uri="{FF2B5EF4-FFF2-40B4-BE49-F238E27FC236}">
                <a16:creationId xmlns:a16="http://schemas.microsoft.com/office/drawing/2014/main" id="{9145EBBE-46EA-4AA6-B0A0-7062B4F40156}"/>
              </a:ext>
            </a:extLst>
          </p:cNvPr>
          <p:cNvSpPr/>
          <p:nvPr/>
        </p:nvSpPr>
        <p:spPr>
          <a:xfrm>
            <a:off x="7126217" y="-53008"/>
            <a:ext cx="5073098" cy="6911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2093822-3906-2CB6-6508-01D8019CF569}"/>
              </a:ext>
            </a:extLst>
          </p:cNvPr>
          <p:cNvSpPr>
            <a:spLocks noGrp="1"/>
          </p:cNvSpPr>
          <p:nvPr>
            <p:ph type="title"/>
          </p:nvPr>
        </p:nvSpPr>
        <p:spPr>
          <a:xfrm>
            <a:off x="609600" y="407292"/>
            <a:ext cx="6248400" cy="598291"/>
          </a:xfrm>
        </p:spPr>
        <p:txBody>
          <a:bodyPr>
            <a:normAutofit fontScale="90000"/>
          </a:bodyPr>
          <a:lstStyle/>
          <a:p>
            <a:pPr algn="l"/>
            <a:r>
              <a:rPr lang="en-US" sz="3200" dirty="0">
                <a:latin typeface="Arial Black" panose="020B0A04020102020204" pitchFamily="34" charset="0"/>
              </a:rPr>
              <a:t>HUNGER IMPACTS OF FOOD WASTE </a:t>
            </a:r>
          </a:p>
        </p:txBody>
      </p:sp>
      <p:sp>
        <p:nvSpPr>
          <p:cNvPr id="5" name="TextBox 4">
            <a:extLst>
              <a:ext uri="{FF2B5EF4-FFF2-40B4-BE49-F238E27FC236}">
                <a16:creationId xmlns:a16="http://schemas.microsoft.com/office/drawing/2014/main" id="{D8C786F2-169D-E249-1EDF-0E67DD32ACAE}"/>
              </a:ext>
            </a:extLst>
          </p:cNvPr>
          <p:cNvSpPr txBox="1"/>
          <p:nvPr/>
        </p:nvSpPr>
        <p:spPr>
          <a:xfrm>
            <a:off x="7789835" y="3609352"/>
            <a:ext cx="4116873" cy="264687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000" kern="0" dirty="0">
                <a:latin typeface="Georgia"/>
                <a:cs typeface="Arial"/>
                <a:sym typeface="Arial"/>
              </a:rPr>
              <a:t>Halving food waste would provide</a:t>
            </a:r>
            <a:endParaRPr lang="en-US" dirty="0">
              <a:latin typeface="Georgia"/>
              <a:sym typeface="Arial"/>
            </a:endParaRPr>
          </a:p>
          <a:p>
            <a:pPr defTabSz="1219170"/>
            <a:endParaRPr lang="en-US" dirty="0"/>
          </a:p>
          <a:p>
            <a:pPr defTabSz="1219170">
              <a:buClr>
                <a:srgbClr val="000000"/>
              </a:buClr>
            </a:pPr>
            <a:r>
              <a:rPr lang="en-US" sz="3200" kern="0" dirty="0">
                <a:solidFill>
                  <a:schemeClr val="tx2"/>
                </a:solidFill>
                <a:latin typeface="Arial Black"/>
                <a:cs typeface="Arial"/>
                <a:sym typeface="Arial"/>
              </a:rPr>
              <a:t>4 billion </a:t>
            </a:r>
            <a:endParaRPr lang="en-US" sz="3200" kern="0" dirty="0">
              <a:solidFill>
                <a:schemeClr val="tx2"/>
              </a:solidFill>
              <a:latin typeface="Arial Black"/>
              <a:cs typeface="Arial"/>
            </a:endParaRPr>
          </a:p>
          <a:p>
            <a:pPr defTabSz="1219170">
              <a:spcBef>
                <a:spcPts val="1200"/>
              </a:spcBef>
              <a:buClr>
                <a:srgbClr val="000000"/>
              </a:buClr>
            </a:pPr>
            <a:r>
              <a:rPr lang="en-US" sz="3200" kern="0" dirty="0">
                <a:solidFill>
                  <a:schemeClr val="tx2"/>
                </a:solidFill>
                <a:latin typeface="Arial Black"/>
                <a:cs typeface="Arial"/>
                <a:sym typeface="Arial"/>
              </a:rPr>
              <a:t>additional </a:t>
            </a:r>
            <a:endParaRPr lang="en-US" sz="3200" kern="0" dirty="0">
              <a:solidFill>
                <a:schemeClr val="tx2"/>
              </a:solidFill>
              <a:latin typeface="Arial Black" panose="020B0A04020102020204" pitchFamily="34" charset="0"/>
              <a:cs typeface="Arial"/>
            </a:endParaRPr>
          </a:p>
          <a:p>
            <a:pPr defTabSz="1219170">
              <a:buClr>
                <a:srgbClr val="000000"/>
              </a:buClr>
            </a:pPr>
            <a:r>
              <a:rPr lang="en-US" sz="3200" kern="0" dirty="0">
                <a:solidFill>
                  <a:schemeClr val="tx2"/>
                </a:solidFill>
                <a:latin typeface="Arial Black"/>
                <a:cs typeface="Arial"/>
                <a:sym typeface="Arial"/>
              </a:rPr>
              <a:t>meals </a:t>
            </a:r>
          </a:p>
          <a:p>
            <a:pPr defTabSz="1219170">
              <a:buClr>
                <a:srgbClr val="000000"/>
              </a:buClr>
            </a:pPr>
            <a:r>
              <a:rPr lang="en-US" sz="2000" kern="0" dirty="0">
                <a:latin typeface="Georgia"/>
                <a:cs typeface="Arial"/>
                <a:sym typeface="Arial"/>
              </a:rPr>
              <a:t>to the emergency food system. </a:t>
            </a:r>
            <a:endParaRPr lang="en-US" sz="1867" kern="0" dirty="0">
              <a:latin typeface="Georgia"/>
              <a:cs typeface="Arial"/>
              <a:sym typeface="Arial"/>
            </a:endParaRPr>
          </a:p>
        </p:txBody>
      </p:sp>
      <p:sp>
        <p:nvSpPr>
          <p:cNvPr id="6" name="TextBox 5">
            <a:extLst>
              <a:ext uri="{FF2B5EF4-FFF2-40B4-BE49-F238E27FC236}">
                <a16:creationId xmlns:a16="http://schemas.microsoft.com/office/drawing/2014/main" id="{A3CF362C-3ED5-509A-BB84-BD89FDA09D20}"/>
              </a:ext>
            </a:extLst>
          </p:cNvPr>
          <p:cNvSpPr txBox="1"/>
          <p:nvPr/>
        </p:nvSpPr>
        <p:spPr>
          <a:xfrm>
            <a:off x="3803904" y="6411712"/>
            <a:ext cx="823374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100" dirty="0">
                <a:solidFill>
                  <a:srgbClr val="14284B"/>
                </a:solidFill>
                <a:latin typeface="Georgia"/>
                <a:ea typeface="+mn-lt"/>
                <a:cs typeface="Calibri"/>
              </a:rPr>
              <a:t>Source: </a:t>
            </a:r>
            <a:r>
              <a:rPr lang="en-US" sz="1100" dirty="0" err="1">
                <a:solidFill>
                  <a:srgbClr val="14284B"/>
                </a:solidFill>
                <a:latin typeface="Georgia"/>
                <a:ea typeface="+mn-lt"/>
                <a:cs typeface="Calibri"/>
              </a:rPr>
              <a:t>ReFED</a:t>
            </a:r>
            <a:r>
              <a:rPr lang="en-US" sz="1100" dirty="0">
                <a:solidFill>
                  <a:srgbClr val="14284B"/>
                </a:solidFill>
                <a:latin typeface="Georgia"/>
                <a:ea typeface="+mn-lt"/>
                <a:cs typeface="Calibri"/>
              </a:rPr>
              <a:t>; USDA  2022</a:t>
            </a:r>
            <a:endParaRPr lang="en-US" dirty="0">
              <a:ea typeface="+mn-ea"/>
              <a:cs typeface="+mn-cs"/>
            </a:endParaRPr>
          </a:p>
        </p:txBody>
      </p:sp>
      <p:sp>
        <p:nvSpPr>
          <p:cNvPr id="8" name="Arrow: Right 7">
            <a:extLst>
              <a:ext uri="{FF2B5EF4-FFF2-40B4-BE49-F238E27FC236}">
                <a16:creationId xmlns:a16="http://schemas.microsoft.com/office/drawing/2014/main" id="{7A73489F-5D6A-E079-5962-7DAFFB7AE264}"/>
              </a:ext>
            </a:extLst>
          </p:cNvPr>
          <p:cNvSpPr/>
          <p:nvPr/>
        </p:nvSpPr>
        <p:spPr>
          <a:xfrm>
            <a:off x="6356195" y="3702036"/>
            <a:ext cx="1192406" cy="167437"/>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AF8F8"/>
              </a:solidFill>
              <a:latin typeface="Arial"/>
              <a:sym typeface="Arial"/>
            </a:endParaRPr>
          </a:p>
        </p:txBody>
      </p:sp>
      <p:pic>
        <p:nvPicPr>
          <p:cNvPr id="12" name="Picture 11" descr="A building with boxes and a sign&#10;&#10;Description automatically generated">
            <a:extLst>
              <a:ext uri="{FF2B5EF4-FFF2-40B4-BE49-F238E27FC236}">
                <a16:creationId xmlns:a16="http://schemas.microsoft.com/office/drawing/2014/main" id="{4FC53A4E-CC18-F9A7-2ED6-22D6BDC71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14" y="483251"/>
            <a:ext cx="5080231" cy="2857630"/>
          </a:xfrm>
          <a:prstGeom prst="rect">
            <a:avLst/>
          </a:prstGeom>
        </p:spPr>
      </p:pic>
    </p:spTree>
    <p:extLst>
      <p:ext uri="{BB962C8B-B14F-4D97-AF65-F5344CB8AC3E}">
        <p14:creationId xmlns:p14="http://schemas.microsoft.com/office/powerpoint/2010/main" val="175842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553641-0921-5068-C5C0-90E32B357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512" y="0"/>
            <a:ext cx="8547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FA5161D-BC5A-BCFF-50B4-90DCF2FBC76B}"/>
              </a:ext>
            </a:extLst>
          </p:cNvPr>
          <p:cNvSpPr/>
          <p:nvPr/>
        </p:nvSpPr>
        <p:spPr>
          <a:xfrm>
            <a:off x="100705" y="1535635"/>
            <a:ext cx="2889076" cy="203132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30" normalizeH="0" baseline="0" noProof="0">
                <a:ln>
                  <a:noFill/>
                </a:ln>
                <a:solidFill>
                  <a:srgbClr val="00B6F0"/>
                </a:solidFill>
                <a:effectLst/>
                <a:uLnTx/>
                <a:uFillTx/>
                <a:latin typeface="Georgia"/>
                <a:ea typeface="+mn-ea"/>
              </a:rPr>
              <a:t>FOCUSING FARTHER</a:t>
            </a:r>
            <a:r>
              <a:rPr kumimoji="0" lang="en-US" b="1" i="0" u="none" strike="noStrike" kern="1200" cap="none" spc="-30" normalizeH="0" noProof="0">
                <a:ln>
                  <a:noFill/>
                </a:ln>
                <a:solidFill>
                  <a:srgbClr val="00B6F0"/>
                </a:solidFill>
                <a:effectLst/>
                <a:uLnTx/>
                <a:uFillTx/>
                <a:latin typeface="Georgia"/>
                <a:ea typeface="+mn-ea"/>
              </a:rPr>
              <a:t> LEFT ON THE SCALE </a:t>
            </a:r>
            <a:r>
              <a:rPr kumimoji="0" lang="en-US" b="1" i="0" u="none" strike="noStrike" kern="1200" cap="none" spc="-30" normalizeH="0" baseline="0" noProof="0">
                <a:ln>
                  <a:noFill/>
                </a:ln>
                <a:solidFill>
                  <a:srgbClr val="00B6F0"/>
                </a:solidFill>
                <a:effectLst/>
                <a:uLnTx/>
                <a:uFillTx/>
                <a:latin typeface="Georgia"/>
                <a:ea typeface="+mn-ea"/>
              </a:rPr>
              <a:t>BRINGS GREATER </a:t>
            </a:r>
            <a:endParaRPr kumimoji="0" lang="en-US" b="0" i="0" u="none" strike="noStrike" kern="1200" cap="none" spc="0" normalizeH="0" baseline="0" noProof="0">
              <a:ln>
                <a:noFill/>
              </a:ln>
              <a:solidFill>
                <a:srgbClr val="102345"/>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30" normalizeH="0" baseline="0" noProof="0">
                <a:ln>
                  <a:noFill/>
                </a:ln>
                <a:solidFill>
                  <a:srgbClr val="00B6F0"/>
                </a:solidFill>
                <a:effectLst/>
                <a:uLnTx/>
                <a:uFillTx/>
                <a:latin typeface="Georgia"/>
                <a:ea typeface="+mn-ea"/>
              </a:rPr>
              <a:t>ENVIRONMENTAL, CLIMATE, ECONOMIC, AND SOCIAL BENEFITS</a:t>
            </a:r>
            <a:endParaRPr kumimoji="0" lang="en-US" b="0" i="0" u="none" strike="noStrike" kern="1200" cap="none" spc="0" normalizeH="0" baseline="0" noProof="0">
              <a:ln>
                <a:noFill/>
              </a:ln>
              <a:solidFill>
                <a:srgbClr val="102345"/>
              </a:solidFill>
              <a:effectLst/>
              <a:uLnTx/>
              <a:uFillTx/>
              <a:latin typeface="Calibri"/>
              <a:ea typeface="+mn-ea"/>
              <a:cs typeface="Calibri"/>
            </a:endParaRPr>
          </a:p>
        </p:txBody>
      </p:sp>
    </p:spTree>
    <p:extLst>
      <p:ext uri="{BB962C8B-B14F-4D97-AF65-F5344CB8AC3E}">
        <p14:creationId xmlns:p14="http://schemas.microsoft.com/office/powerpoint/2010/main" val="3311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7B02D-00BA-D7BE-7910-B1D8D860342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145EBBE-46EA-4AA6-B0A0-7062B4F40156}"/>
              </a:ext>
            </a:extLst>
          </p:cNvPr>
          <p:cNvSpPr/>
          <p:nvPr/>
        </p:nvSpPr>
        <p:spPr>
          <a:xfrm>
            <a:off x="1" y="-53008"/>
            <a:ext cx="6977742" cy="6911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2093822-3906-2CB6-6508-01D8019CF569}"/>
              </a:ext>
            </a:extLst>
          </p:cNvPr>
          <p:cNvSpPr>
            <a:spLocks noGrp="1"/>
          </p:cNvSpPr>
          <p:nvPr>
            <p:ph type="title"/>
          </p:nvPr>
        </p:nvSpPr>
        <p:spPr>
          <a:xfrm>
            <a:off x="286470" y="1977581"/>
            <a:ext cx="6248400" cy="2948751"/>
          </a:xfrm>
        </p:spPr>
        <p:txBody>
          <a:bodyPr>
            <a:normAutofit fontScale="90000"/>
          </a:bodyPr>
          <a:lstStyle/>
          <a:p>
            <a:pPr algn="l"/>
            <a:r>
              <a:rPr lang="en-US" sz="3200" kern="0" dirty="0">
                <a:solidFill>
                  <a:schemeClr val="tx2"/>
                </a:solidFill>
                <a:latin typeface="Arial Black"/>
                <a:cs typeface="Arial"/>
                <a:sym typeface="Arial"/>
              </a:rPr>
              <a:t>Passed in 1996, </a:t>
            </a:r>
            <a:r>
              <a:rPr lang="en-US" sz="3200" dirty="0">
                <a:latin typeface="Arial Black" panose="020B0A04020102020204" pitchFamily="34" charset="0"/>
              </a:rPr>
              <a:t>The Bill Emerson Good Samaritan Act provides civil and criminal liability protection for liability that might arise due to harm from donated food or grocery products</a:t>
            </a:r>
          </a:p>
        </p:txBody>
      </p:sp>
      <p:sp>
        <p:nvSpPr>
          <p:cNvPr id="5" name="TextBox 4">
            <a:extLst>
              <a:ext uri="{FF2B5EF4-FFF2-40B4-BE49-F238E27FC236}">
                <a16:creationId xmlns:a16="http://schemas.microsoft.com/office/drawing/2014/main" id="{D8C786F2-169D-E249-1EDF-0E67DD32ACAE}"/>
              </a:ext>
            </a:extLst>
          </p:cNvPr>
          <p:cNvSpPr txBox="1"/>
          <p:nvPr/>
        </p:nvSpPr>
        <p:spPr>
          <a:xfrm>
            <a:off x="7848620" y="846091"/>
            <a:ext cx="3476806" cy="52359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400" kern="0" baseline="-25000" dirty="0">
                <a:latin typeface="Georgia"/>
                <a:cs typeface="Arial"/>
                <a:sym typeface="Arial"/>
              </a:rPr>
              <a:t>The Act covers both donors and intermediaries that distribute food, including: </a:t>
            </a:r>
          </a:p>
          <a:p>
            <a:pPr defTabSz="1219170">
              <a:buClr>
                <a:srgbClr val="000000"/>
              </a:buClr>
            </a:pPr>
            <a:endParaRPr lang="en-US" sz="2000" kern="0" baseline="-25000" dirty="0">
              <a:latin typeface="Georgia"/>
              <a:cs typeface="Arial"/>
              <a:sym typeface="Arial"/>
            </a:endParaRPr>
          </a:p>
          <a:p>
            <a:pPr defTabSz="1219170">
              <a:buClr>
                <a:srgbClr val="000000"/>
              </a:buClr>
            </a:pPr>
            <a:r>
              <a:rPr lang="en-US" sz="2000" baseline="-25000" dirty="0">
                <a:latin typeface="Georgia" panose="02040502050405020303" pitchFamily="18" charset="0"/>
              </a:rPr>
              <a:t>• All individuals </a:t>
            </a:r>
          </a:p>
          <a:p>
            <a:pPr defTabSz="1219170">
              <a:lnSpc>
                <a:spcPct val="150000"/>
              </a:lnSpc>
              <a:buClr>
                <a:srgbClr val="000000"/>
              </a:buClr>
            </a:pPr>
            <a:r>
              <a:rPr lang="en-US" sz="2000" baseline="-25000" dirty="0">
                <a:latin typeface="Georgia" panose="02040502050405020303" pitchFamily="18" charset="0"/>
              </a:rPr>
              <a:t>• Government entities </a:t>
            </a:r>
          </a:p>
          <a:p>
            <a:pPr defTabSz="1219170">
              <a:lnSpc>
                <a:spcPct val="150000"/>
              </a:lnSpc>
              <a:buClr>
                <a:srgbClr val="000000"/>
              </a:buClr>
            </a:pPr>
            <a:r>
              <a:rPr lang="en-US" sz="2000" baseline="-25000" dirty="0">
                <a:latin typeface="Georgia" panose="02040502050405020303" pitchFamily="18" charset="0"/>
              </a:rPr>
              <a:t>• Schools</a:t>
            </a:r>
          </a:p>
          <a:p>
            <a:pPr defTabSz="1219170">
              <a:lnSpc>
                <a:spcPct val="150000"/>
              </a:lnSpc>
              <a:buClr>
                <a:srgbClr val="000000"/>
              </a:buClr>
            </a:pPr>
            <a:r>
              <a:rPr lang="en-US" sz="2000" baseline="-25000" dirty="0">
                <a:latin typeface="Georgia" panose="02040502050405020303" pitchFamily="18" charset="0"/>
              </a:rPr>
              <a:t>• Businesses (including retailers, restaurants, and wholesalers) </a:t>
            </a:r>
          </a:p>
          <a:p>
            <a:pPr defTabSz="1219170">
              <a:lnSpc>
                <a:spcPct val="150000"/>
              </a:lnSpc>
              <a:buClr>
                <a:srgbClr val="000000"/>
              </a:buClr>
            </a:pPr>
            <a:r>
              <a:rPr lang="en-US" sz="2000" baseline="-25000" dirty="0">
                <a:latin typeface="Georgia" panose="02040502050405020303" pitchFamily="18" charset="0"/>
              </a:rPr>
              <a:t>• Nonprofit organizations </a:t>
            </a:r>
          </a:p>
          <a:p>
            <a:pPr defTabSz="1219170">
              <a:lnSpc>
                <a:spcPct val="150000"/>
              </a:lnSpc>
              <a:buClr>
                <a:srgbClr val="000000"/>
              </a:buClr>
            </a:pPr>
            <a:r>
              <a:rPr lang="en-US" sz="2000" baseline="-25000" dirty="0">
                <a:latin typeface="Georgia" panose="02040502050405020303" pitchFamily="18" charset="0"/>
              </a:rPr>
              <a:t>• The officers of businesses and nonprofit organizations </a:t>
            </a:r>
          </a:p>
          <a:p>
            <a:pPr defTabSz="1219170">
              <a:lnSpc>
                <a:spcPct val="150000"/>
              </a:lnSpc>
              <a:buClr>
                <a:srgbClr val="000000"/>
              </a:buClr>
            </a:pPr>
            <a:r>
              <a:rPr lang="en-US" sz="2000" baseline="-25000" dirty="0">
                <a:latin typeface="Georgia" panose="02040502050405020303" pitchFamily="18" charset="0"/>
              </a:rPr>
              <a:t>• Gleaners (individuals that harvest donated agricultural crops for a nonprofit organization that distributes the food to individuals) </a:t>
            </a:r>
          </a:p>
          <a:p>
            <a:pPr defTabSz="1219170">
              <a:lnSpc>
                <a:spcPct val="150000"/>
              </a:lnSpc>
              <a:buClr>
                <a:srgbClr val="000000"/>
              </a:buClr>
            </a:pPr>
            <a:r>
              <a:rPr lang="en-US" sz="2000" baseline="-25000" dirty="0">
                <a:latin typeface="Georgia" panose="02040502050405020303" pitchFamily="18" charset="0"/>
              </a:rPr>
              <a:t>• Farmers, as well as home and community </a:t>
            </a:r>
            <a:r>
              <a:rPr lang="en-US" sz="2000" kern="0" baseline="-25000" dirty="0">
                <a:latin typeface="Georgia" panose="02040502050405020303" pitchFamily="18" charset="0"/>
                <a:cs typeface="Arial"/>
                <a:sym typeface="Arial"/>
              </a:rPr>
              <a:t>gardeners</a:t>
            </a:r>
          </a:p>
        </p:txBody>
      </p:sp>
      <p:sp>
        <p:nvSpPr>
          <p:cNvPr id="8" name="Arrow: Right 7">
            <a:extLst>
              <a:ext uri="{FF2B5EF4-FFF2-40B4-BE49-F238E27FC236}">
                <a16:creationId xmlns:a16="http://schemas.microsoft.com/office/drawing/2014/main" id="{7A73489F-5D6A-E079-5962-7DAFFB7AE264}"/>
              </a:ext>
            </a:extLst>
          </p:cNvPr>
          <p:cNvSpPr/>
          <p:nvPr/>
        </p:nvSpPr>
        <p:spPr>
          <a:xfrm rot="5400000">
            <a:off x="3301812" y="3029670"/>
            <a:ext cx="7347856" cy="30880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AF8F8"/>
              </a:solidFill>
              <a:latin typeface="Arial"/>
              <a:sym typeface="Arial"/>
            </a:endParaRPr>
          </a:p>
        </p:txBody>
      </p:sp>
    </p:spTree>
    <p:extLst>
      <p:ext uri="{BB962C8B-B14F-4D97-AF65-F5344CB8AC3E}">
        <p14:creationId xmlns:p14="http://schemas.microsoft.com/office/powerpoint/2010/main" val="4225046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4CF0DC-2227-BC6D-B98F-5A311A64313A}"/>
              </a:ext>
            </a:extLst>
          </p:cNvPr>
          <p:cNvSpPr/>
          <p:nvPr/>
        </p:nvSpPr>
        <p:spPr>
          <a:xfrm>
            <a:off x="1" y="-53008"/>
            <a:ext cx="12199314" cy="6911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1C2D21E-349E-C225-7F54-0BC7E674A081}"/>
              </a:ext>
            </a:extLst>
          </p:cNvPr>
          <p:cNvSpPr txBox="1"/>
          <p:nvPr/>
        </p:nvSpPr>
        <p:spPr>
          <a:xfrm>
            <a:off x="429210" y="2113218"/>
            <a:ext cx="25217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Black" panose="020B0A04020102020204" pitchFamily="34" charset="0"/>
              </a:rPr>
              <a:t>1. Qualifying foods and grocery products</a:t>
            </a:r>
          </a:p>
        </p:txBody>
      </p:sp>
      <p:sp>
        <p:nvSpPr>
          <p:cNvPr id="7" name="TextBox 6">
            <a:extLst>
              <a:ext uri="{FF2B5EF4-FFF2-40B4-BE49-F238E27FC236}">
                <a16:creationId xmlns:a16="http://schemas.microsoft.com/office/drawing/2014/main" id="{18E73602-4566-291B-AFDF-5B3FFD70C9AD}"/>
              </a:ext>
            </a:extLst>
          </p:cNvPr>
          <p:cNvSpPr txBox="1"/>
          <p:nvPr/>
        </p:nvSpPr>
        <p:spPr>
          <a:xfrm>
            <a:off x="3323005" y="2135325"/>
            <a:ext cx="29941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Black" panose="020B0A04020102020204" pitchFamily="34" charset="0"/>
              </a:rPr>
              <a:t>2. Direct Donations to Non-Profits *</a:t>
            </a:r>
          </a:p>
        </p:txBody>
      </p:sp>
      <p:sp>
        <p:nvSpPr>
          <p:cNvPr id="8" name="TextBox 7">
            <a:extLst>
              <a:ext uri="{FF2B5EF4-FFF2-40B4-BE49-F238E27FC236}">
                <a16:creationId xmlns:a16="http://schemas.microsoft.com/office/drawing/2014/main" id="{B2252D57-0220-377C-DB36-5695FF1D8876}"/>
              </a:ext>
            </a:extLst>
          </p:cNvPr>
          <p:cNvSpPr txBox="1"/>
          <p:nvPr/>
        </p:nvSpPr>
        <p:spPr>
          <a:xfrm>
            <a:off x="6579630" y="2113218"/>
            <a:ext cx="25922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rial Black" panose="020B0A04020102020204" pitchFamily="34" charset="0"/>
              </a:rPr>
              <a:t>3. Food Offered for Free *</a:t>
            </a:r>
          </a:p>
        </p:txBody>
      </p:sp>
      <p:sp>
        <p:nvSpPr>
          <p:cNvPr id="9" name="TextBox 8">
            <a:extLst>
              <a:ext uri="{FF2B5EF4-FFF2-40B4-BE49-F238E27FC236}">
                <a16:creationId xmlns:a16="http://schemas.microsoft.com/office/drawing/2014/main" id="{18A00ACA-D7A9-7787-7E7F-5594D2E1838E}"/>
              </a:ext>
            </a:extLst>
          </p:cNvPr>
          <p:cNvSpPr txBox="1"/>
          <p:nvPr/>
        </p:nvSpPr>
        <p:spPr>
          <a:xfrm>
            <a:off x="9543919" y="2131659"/>
            <a:ext cx="2283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Black" panose="020B0A04020102020204" pitchFamily="34" charset="0"/>
              </a:rPr>
              <a:t>4. Good Faith</a:t>
            </a:r>
          </a:p>
        </p:txBody>
      </p:sp>
      <p:sp>
        <p:nvSpPr>
          <p:cNvPr id="22" name="Title 1">
            <a:extLst>
              <a:ext uri="{FF2B5EF4-FFF2-40B4-BE49-F238E27FC236}">
                <a16:creationId xmlns:a16="http://schemas.microsoft.com/office/drawing/2014/main" id="{B8F28EED-A3D9-A810-7B1C-C3A7C1006CE5}"/>
              </a:ext>
            </a:extLst>
          </p:cNvPr>
          <p:cNvSpPr txBox="1">
            <a:spLocks/>
          </p:cNvSpPr>
          <p:nvPr/>
        </p:nvSpPr>
        <p:spPr>
          <a:xfrm>
            <a:off x="84653" y="184681"/>
            <a:ext cx="12133225" cy="1163548"/>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a:lstStyle>
          <a:p>
            <a:pPr algn="ctr"/>
            <a:r>
              <a:rPr lang="en-US" sz="3200">
                <a:latin typeface="Arial Black"/>
              </a:rPr>
              <a:t>Conditions Required to Receive Liability Protections Under the 1996 Emerson Act</a:t>
            </a:r>
          </a:p>
        </p:txBody>
      </p:sp>
      <p:pic>
        <p:nvPicPr>
          <p:cNvPr id="24" name="Picture 23" descr="A avocado with a leaf&#10;&#10;Description automatically generated">
            <a:extLst>
              <a:ext uri="{FF2B5EF4-FFF2-40B4-BE49-F238E27FC236}">
                <a16:creationId xmlns:a16="http://schemas.microsoft.com/office/drawing/2014/main" id="{6264304B-A71A-13EE-55AE-85E9A95C3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020" y="3350465"/>
            <a:ext cx="1684166" cy="1699407"/>
          </a:xfrm>
          <a:prstGeom prst="rect">
            <a:avLst/>
          </a:prstGeom>
        </p:spPr>
      </p:pic>
      <p:pic>
        <p:nvPicPr>
          <p:cNvPr id="26" name="Picture 25" descr="A hand holding an apple&#10;&#10;Description automatically generated">
            <a:extLst>
              <a:ext uri="{FF2B5EF4-FFF2-40B4-BE49-F238E27FC236}">
                <a16:creationId xmlns:a16="http://schemas.microsoft.com/office/drawing/2014/main" id="{C39F34D3-987B-63BF-F531-5780D6CAF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137" y="3392290"/>
            <a:ext cx="1668925" cy="1562235"/>
          </a:xfrm>
          <a:prstGeom prst="rect">
            <a:avLst/>
          </a:prstGeom>
        </p:spPr>
      </p:pic>
      <p:pic>
        <p:nvPicPr>
          <p:cNvPr id="28" name="Picture 27" descr="A green arrow with a dollar sign in the middle&#10;&#10;Description automatically generated">
            <a:extLst>
              <a:ext uri="{FF2B5EF4-FFF2-40B4-BE49-F238E27FC236}">
                <a16:creationId xmlns:a16="http://schemas.microsoft.com/office/drawing/2014/main" id="{444B4732-1219-690F-1FE3-1EBAE62F0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793" y="3317861"/>
            <a:ext cx="1646063" cy="1630821"/>
          </a:xfrm>
          <a:prstGeom prst="rect">
            <a:avLst/>
          </a:prstGeom>
        </p:spPr>
      </p:pic>
      <p:pic>
        <p:nvPicPr>
          <p:cNvPr id="30" name="Picture 29" descr="A logo of hands holding a bowl&#10;&#10;Description automatically generated">
            <a:extLst>
              <a:ext uri="{FF2B5EF4-FFF2-40B4-BE49-F238E27FC236}">
                <a16:creationId xmlns:a16="http://schemas.microsoft.com/office/drawing/2014/main" id="{668EF079-9025-4EB0-3E83-862C06ECF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5854" y="3294999"/>
            <a:ext cx="1707028" cy="1653683"/>
          </a:xfrm>
          <a:prstGeom prst="rect">
            <a:avLst/>
          </a:prstGeom>
        </p:spPr>
      </p:pic>
    </p:spTree>
    <p:extLst>
      <p:ext uri="{BB962C8B-B14F-4D97-AF65-F5344CB8AC3E}">
        <p14:creationId xmlns:p14="http://schemas.microsoft.com/office/powerpoint/2010/main" val="49361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4CF0DC-2227-BC6D-B98F-5A311A64313A}"/>
              </a:ext>
            </a:extLst>
          </p:cNvPr>
          <p:cNvSpPr>
            <a:spLocks noGrp="1" noRot="1" noMove="1" noResize="1" noEditPoints="1" noAdjustHandles="1" noChangeArrowheads="1" noChangeShapeType="1"/>
          </p:cNvSpPr>
          <p:nvPr/>
        </p:nvSpPr>
        <p:spPr>
          <a:xfrm>
            <a:off x="0" y="0"/>
            <a:ext cx="12199314" cy="6911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itle 1">
            <a:extLst>
              <a:ext uri="{FF2B5EF4-FFF2-40B4-BE49-F238E27FC236}">
                <a16:creationId xmlns:a16="http://schemas.microsoft.com/office/drawing/2014/main" id="{B8F28EED-A3D9-A810-7B1C-C3A7C1006CE5}"/>
              </a:ext>
            </a:extLst>
          </p:cNvPr>
          <p:cNvSpPr txBox="1">
            <a:spLocks/>
          </p:cNvSpPr>
          <p:nvPr/>
        </p:nvSpPr>
        <p:spPr>
          <a:xfrm>
            <a:off x="977865" y="427073"/>
            <a:ext cx="5782747" cy="385391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a:lstStyle>
          <a:p>
            <a:pPr>
              <a:lnSpc>
                <a:spcPct val="107000"/>
              </a:lnSpc>
              <a:spcBef>
                <a:spcPts val="0"/>
              </a:spcBef>
              <a:spcAft>
                <a:spcPts val="800"/>
              </a:spcAft>
            </a:pPr>
            <a:r>
              <a:rPr lang="en-US" sz="2800" kern="100" spc="5" dirty="0">
                <a:effectLst/>
                <a:latin typeface="Aptos"/>
                <a:ea typeface="Aptos" panose="020B0004020202020204" pitchFamily="34" charset="0"/>
                <a:cs typeface="Times New Roman"/>
              </a:rPr>
              <a:t>A</a:t>
            </a:r>
            <a:r>
              <a:rPr lang="en-US" sz="2800" kern="100" dirty="0">
                <a:effectLst/>
                <a:latin typeface="Aptos"/>
                <a:ea typeface="Aptos" panose="020B0004020202020204" pitchFamily="34" charset="0"/>
                <a:cs typeface="Times New Roman"/>
              </a:rPr>
              <a:t> 2016 survey conducted by the Food Waste Reduction Alliance</a:t>
            </a:r>
            <a:r>
              <a:rPr lang="en-US" sz="2800" kern="100" dirty="0">
                <a:latin typeface="Aptos"/>
                <a:ea typeface="Aptos" panose="020B0004020202020204" pitchFamily="34" charset="0"/>
                <a:cs typeface="Times New Roman"/>
              </a:rPr>
              <a:t> </a:t>
            </a:r>
            <a:r>
              <a:rPr lang="en-US" sz="2800" kern="100" dirty="0">
                <a:effectLst/>
                <a:latin typeface="Aptos"/>
                <a:ea typeface="Aptos" panose="020B0004020202020204" pitchFamily="34" charset="0"/>
                <a:cs typeface="Times New Roman"/>
              </a:rPr>
              <a:t>found that</a:t>
            </a:r>
            <a:r>
              <a:rPr lang="en-US" sz="2800" kern="100" dirty="0">
                <a:latin typeface="Aptos"/>
                <a:ea typeface="Aptos" panose="020B0004020202020204" pitchFamily="34" charset="0"/>
                <a:cs typeface="Times New Roman"/>
              </a:rPr>
              <a:t>                          </a:t>
            </a:r>
            <a:endParaRPr lang="en-US" sz="2800" kern="100" dirty="0">
              <a:latin typeface="Aptos"/>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28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86CAD2D-6409-D3C8-DD04-7188E4AB564D}"/>
              </a:ext>
            </a:extLst>
          </p:cNvPr>
          <p:cNvSpPr txBox="1">
            <a:spLocks/>
          </p:cNvSpPr>
          <p:nvPr/>
        </p:nvSpPr>
        <p:spPr>
          <a:xfrm>
            <a:off x="4096969" y="4235213"/>
            <a:ext cx="7777531" cy="2116349"/>
          </a:xfrm>
          <a:prstGeom prst="rect">
            <a:avLst/>
          </a:prstGeom>
        </p:spPr>
        <p:txBody>
          <a:bodyPr>
            <a:noAutofit/>
          </a:bodyPr>
          <a:lst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a:lstStyle>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According to </a:t>
            </a: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ReFED</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educating potential food donors on liability laws has the potential to divert    	             tons of safe, surplus food from landfills annually. </a:t>
            </a:r>
          </a:p>
        </p:txBody>
      </p:sp>
      <p:sp>
        <p:nvSpPr>
          <p:cNvPr id="6" name="TextBox 5">
            <a:extLst>
              <a:ext uri="{FF2B5EF4-FFF2-40B4-BE49-F238E27FC236}">
                <a16:creationId xmlns:a16="http://schemas.microsoft.com/office/drawing/2014/main" id="{3F84FD62-F14A-FE84-2760-1BB6471D893A}"/>
              </a:ext>
            </a:extLst>
          </p:cNvPr>
          <p:cNvSpPr txBox="1"/>
          <p:nvPr/>
        </p:nvSpPr>
        <p:spPr>
          <a:xfrm>
            <a:off x="2876116" y="1410702"/>
            <a:ext cx="6382184" cy="553998"/>
          </a:xfrm>
          <a:prstGeom prst="rect">
            <a:avLst/>
          </a:prstGeom>
          <a:noFill/>
        </p:spPr>
        <p:txBody>
          <a:bodyPr wrap="square" lIns="91440" tIns="45720" rIns="91440" bIns="45720" rtlCol="0" anchor="t">
            <a:spAutoFit/>
          </a:bodyPr>
          <a:lstStyle/>
          <a:p>
            <a:r>
              <a:rPr lang="en-US" sz="3000" dirty="0">
                <a:solidFill>
                  <a:schemeClr val="tx2"/>
                </a:solidFill>
                <a:latin typeface="Georgia Pro Black"/>
              </a:rPr>
              <a:t>50% of food manufacturers</a:t>
            </a:r>
            <a:endParaRPr lang="en-US" sz="3000" dirty="0">
              <a:solidFill>
                <a:schemeClr val="tx2"/>
              </a:solidFill>
              <a:latin typeface="Georgia Pro Black" panose="020B0604020202020204" pitchFamily="18" charset="0"/>
            </a:endParaRPr>
          </a:p>
        </p:txBody>
      </p:sp>
      <p:sp>
        <p:nvSpPr>
          <p:cNvPr id="8" name="TextBox 7">
            <a:extLst>
              <a:ext uri="{FF2B5EF4-FFF2-40B4-BE49-F238E27FC236}">
                <a16:creationId xmlns:a16="http://schemas.microsoft.com/office/drawing/2014/main" id="{CFB94A17-203F-2D73-0A9C-84DA2B4BCD07}"/>
              </a:ext>
            </a:extLst>
          </p:cNvPr>
          <p:cNvSpPr txBox="1"/>
          <p:nvPr/>
        </p:nvSpPr>
        <p:spPr>
          <a:xfrm>
            <a:off x="2876116" y="1903489"/>
            <a:ext cx="6703822" cy="1015663"/>
          </a:xfrm>
          <a:prstGeom prst="rect">
            <a:avLst/>
          </a:prstGeom>
          <a:noFill/>
        </p:spPr>
        <p:txBody>
          <a:bodyPr wrap="square" lIns="91440" tIns="45720" rIns="91440" bIns="45720" rtlCol="0" anchor="t">
            <a:spAutoFit/>
          </a:bodyPr>
          <a:lstStyle/>
          <a:p>
            <a:r>
              <a:rPr lang="en-US" sz="3000" dirty="0">
                <a:latin typeface="Georgia Pro Black"/>
              </a:rPr>
              <a:t>and</a:t>
            </a:r>
            <a:r>
              <a:rPr lang="en-US" sz="3000" dirty="0">
                <a:solidFill>
                  <a:schemeClr val="accent5"/>
                </a:solidFill>
                <a:latin typeface="Georgia Pro Black"/>
              </a:rPr>
              <a:t> 25% of retailers and wholesalers</a:t>
            </a:r>
            <a:endParaRPr lang="en-US" sz="3000" dirty="0">
              <a:solidFill>
                <a:schemeClr val="accent5"/>
              </a:solidFill>
              <a:latin typeface="Georgia Pro Black" panose="020B0604020202020204" pitchFamily="18" charset="0"/>
            </a:endParaRPr>
          </a:p>
        </p:txBody>
      </p:sp>
      <p:sp>
        <p:nvSpPr>
          <p:cNvPr id="9" name="TextBox 8">
            <a:extLst>
              <a:ext uri="{FF2B5EF4-FFF2-40B4-BE49-F238E27FC236}">
                <a16:creationId xmlns:a16="http://schemas.microsoft.com/office/drawing/2014/main" id="{34EB2E94-B903-12A0-B403-5C6FC601991A}"/>
              </a:ext>
            </a:extLst>
          </p:cNvPr>
          <p:cNvSpPr txBox="1"/>
          <p:nvPr/>
        </p:nvSpPr>
        <p:spPr>
          <a:xfrm>
            <a:off x="5004665" y="5148739"/>
            <a:ext cx="1867326"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8D1AE"/>
                </a:solidFill>
                <a:effectLst/>
                <a:uLnTx/>
                <a:uFillTx/>
                <a:latin typeface="Georgia Pro Black"/>
                <a:ea typeface="+mn-ea"/>
                <a:cs typeface="+mn-cs"/>
              </a:rPr>
              <a:t>57,000</a:t>
            </a:r>
          </a:p>
        </p:txBody>
      </p:sp>
      <p:sp>
        <p:nvSpPr>
          <p:cNvPr id="12" name="Oval 11">
            <a:extLst>
              <a:ext uri="{FF2B5EF4-FFF2-40B4-BE49-F238E27FC236}">
                <a16:creationId xmlns:a16="http://schemas.microsoft.com/office/drawing/2014/main" id="{CB953243-30DC-14C2-2384-787F77F73BC1}"/>
              </a:ext>
            </a:extLst>
          </p:cNvPr>
          <p:cNvSpPr/>
          <p:nvPr/>
        </p:nvSpPr>
        <p:spPr>
          <a:xfrm>
            <a:off x="2361651" y="4461175"/>
            <a:ext cx="1410504" cy="1375128"/>
          </a:xfrm>
          <a:prstGeom prst="ellipse">
            <a:avLst/>
          </a:prstGeom>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Oval 17">
            <a:extLst>
              <a:ext uri="{FF2B5EF4-FFF2-40B4-BE49-F238E27FC236}">
                <a16:creationId xmlns:a16="http://schemas.microsoft.com/office/drawing/2014/main" id="{E55BDC88-334F-DBCA-F9B0-786DA22628E9}"/>
              </a:ext>
            </a:extLst>
          </p:cNvPr>
          <p:cNvSpPr/>
          <p:nvPr/>
        </p:nvSpPr>
        <p:spPr>
          <a:xfrm>
            <a:off x="1063694" y="1846086"/>
            <a:ext cx="1410504" cy="1375128"/>
          </a:xfrm>
          <a:prstGeom prst="ellipse">
            <a:avLst/>
          </a:prstGeom>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pic>
        <p:nvPicPr>
          <p:cNvPr id="21" name="Graphic 20" descr="Open book outline">
            <a:extLst>
              <a:ext uri="{FF2B5EF4-FFF2-40B4-BE49-F238E27FC236}">
                <a16:creationId xmlns:a16="http://schemas.microsoft.com/office/drawing/2014/main" id="{00EC9119-C9AD-DDD6-B943-0FBE8DE9DB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117" y="2076449"/>
            <a:ext cx="991883" cy="991883"/>
          </a:xfrm>
          <a:prstGeom prst="rect">
            <a:avLst/>
          </a:prstGeom>
        </p:spPr>
      </p:pic>
      <p:sp>
        <p:nvSpPr>
          <p:cNvPr id="23" name="Title 1">
            <a:extLst>
              <a:ext uri="{FF2B5EF4-FFF2-40B4-BE49-F238E27FC236}">
                <a16:creationId xmlns:a16="http://schemas.microsoft.com/office/drawing/2014/main" id="{2C12B44A-EAD4-9762-0661-0FF78ABDA787}"/>
              </a:ext>
            </a:extLst>
          </p:cNvPr>
          <p:cNvSpPr txBox="1">
            <a:spLocks/>
          </p:cNvSpPr>
          <p:nvPr/>
        </p:nvSpPr>
        <p:spPr>
          <a:xfrm>
            <a:off x="5607247" y="2370896"/>
            <a:ext cx="5782747" cy="1015663"/>
          </a:xfrm>
          <a:prstGeom prst="rect">
            <a:avLst/>
          </a:prstGeom>
        </p:spPr>
        <p:txBody>
          <a:bodyPr>
            <a:normAutofit/>
          </a:bodyPr>
          <a:lstStyle>
            <a:lvl1pPr algn="l" defTabSz="914400" rtl="0" eaLnBrk="1" latinLnBrk="0" hangingPunct="1">
              <a:lnSpc>
                <a:spcPct val="90000"/>
              </a:lnSpc>
              <a:spcBef>
                <a:spcPct val="0"/>
              </a:spcBef>
              <a:buNone/>
              <a:defRPr sz="3600" b="1" i="0" kern="1200" spc="0" baseline="0">
                <a:solidFill>
                  <a:schemeClr val="tx1"/>
                </a:solidFill>
                <a:latin typeface="Arial Black" panose="020B0604020202020204" pitchFamily="34" charset="0"/>
                <a:ea typeface="Arial Black" panose="020B0604020202020204" pitchFamily="34" charset="0"/>
                <a:cs typeface="Arial Black" panose="020B0604020202020204" pitchFamily="34" charset="0"/>
              </a:defRPr>
            </a:lvl1pPr>
          </a:lstStyle>
          <a:p>
            <a:pPr marL="0" marR="0">
              <a:lnSpc>
                <a:spcPct val="107000"/>
              </a:lnSpc>
              <a:spcBef>
                <a:spcPts val="0"/>
              </a:spcBef>
              <a:spcAft>
                <a:spcPts val="800"/>
              </a:spcAft>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still cite liability concerns as a main obstacle to food donation.</a:t>
            </a:r>
          </a:p>
        </p:txBody>
      </p:sp>
      <p:pic>
        <p:nvPicPr>
          <p:cNvPr id="25" name="Graphic 24" descr="Open hand with plant outline">
            <a:extLst>
              <a:ext uri="{FF2B5EF4-FFF2-40B4-BE49-F238E27FC236}">
                <a16:creationId xmlns:a16="http://schemas.microsoft.com/office/drawing/2014/main" id="{801989E8-2A61-03F2-4623-274EF24897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9703" y="4619504"/>
            <a:ext cx="914400" cy="914400"/>
          </a:xfrm>
          <a:prstGeom prst="rect">
            <a:avLst/>
          </a:prstGeom>
        </p:spPr>
      </p:pic>
    </p:spTree>
    <p:extLst>
      <p:ext uri="{BB962C8B-B14F-4D97-AF65-F5344CB8AC3E}">
        <p14:creationId xmlns:p14="http://schemas.microsoft.com/office/powerpoint/2010/main" val="1172549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16543C-5301-764F-A370-4B0E9A55B939}"/>
              </a:ext>
            </a:extLst>
          </p:cNvPr>
          <p:cNvPicPr>
            <a:picLocks noChangeAspect="1"/>
          </p:cNvPicPr>
          <p:nvPr/>
        </p:nvPicPr>
        <p:blipFill>
          <a:blip r:embed="rId3"/>
          <a:stretch>
            <a:fillRect/>
          </a:stretch>
        </p:blipFill>
        <p:spPr>
          <a:xfrm>
            <a:off x="2608566" y="697204"/>
            <a:ext cx="1087636" cy="1458882"/>
          </a:xfrm>
          <a:prstGeom prst="rect">
            <a:avLst/>
          </a:prstGeom>
        </p:spPr>
      </p:pic>
      <p:sp>
        <p:nvSpPr>
          <p:cNvPr id="4" name="Shape 20">
            <a:extLst>
              <a:ext uri="{FF2B5EF4-FFF2-40B4-BE49-F238E27FC236}">
                <a16:creationId xmlns:a16="http://schemas.microsoft.com/office/drawing/2014/main" id="{09ADC319-FED5-AF4D-A39B-37EB571685E5}"/>
              </a:ext>
            </a:extLst>
          </p:cNvPr>
          <p:cNvSpPr txBox="1">
            <a:spLocks/>
          </p:cNvSpPr>
          <p:nvPr/>
        </p:nvSpPr>
        <p:spPr>
          <a:xfrm>
            <a:off x="491257" y="2547212"/>
            <a:ext cx="5322255" cy="3312637"/>
          </a:xfrm>
          <a:prstGeom prst="rect">
            <a:avLst/>
          </a:prstGeom>
        </p:spPr>
        <p:txBody>
          <a:bodyPr wrap="square" lIns="71437" tIns="71437" rIns="71437" bIns="71437" anchor="ctr">
            <a:spAutoFit/>
          </a:bodyPr>
          <a:lstStyle>
            <a:lvl1pPr algn="ctr" defTabSz="914400" rtl="0" eaLnBrk="1" latinLnBrk="0" hangingPunct="1">
              <a:lnSpc>
                <a:spcPct val="90000"/>
              </a:lnSpc>
              <a:spcBef>
                <a:spcPct val="0"/>
              </a:spcBef>
              <a:buNone/>
              <a:defRPr sz="2800" b="0" i="0" kern="1200" cap="none" spc="300">
                <a:solidFill>
                  <a:srgbClr val="FFFFFF"/>
                </a:solidFill>
                <a:latin typeface="Knockout 30 Junior Welterweight" charset="0"/>
                <a:ea typeface="Knockout 30 Junior Welterweight" charset="0"/>
                <a:cs typeface="Knockout 30 Junior Welterweight" charset="0"/>
                <a:sym typeface="Trebuchet MS"/>
              </a:defRPr>
            </a:lvl1pPr>
          </a:lstStyle>
          <a:p>
            <a:pPr>
              <a:lnSpc>
                <a:spcPct val="130000"/>
              </a:lnSpc>
              <a:spcBef>
                <a:spcPts val="0"/>
              </a:spcBef>
              <a:defRPr sz="1800" b="0" i="0">
                <a:solidFill>
                  <a:srgbClr val="000000"/>
                </a:solidFill>
              </a:defRPr>
            </a:pP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The Natural Resources Defense Council works to safeguard the earth: </a:t>
            </a:r>
            <a:br>
              <a:rPr lang="en-US" sz="1600" b="0" i="0" u="none" strike="noStrike" kern="1200" cap="none" spc="0" normalizeH="0" baseline="0" noProof="0" dirty="0">
                <a:ln>
                  <a:noFill/>
                </a:ln>
                <a:effectLst/>
                <a:uLnTx/>
                <a:uFillTx/>
                <a:latin typeface="Georgia Regular" charset="0"/>
                <a:ea typeface="Georgia Regular" charset="0"/>
                <a:cs typeface="Georgia Regular" charset="0"/>
              </a:rPr>
            </a:b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its people, plants</a:t>
            </a:r>
            <a:r>
              <a:rPr lang="en-US" sz="1600" spc="0" dirty="0">
                <a:latin typeface="Georgia Regular"/>
                <a:ea typeface="Georgia Regular" charset="0"/>
                <a:cs typeface="Georgia Regular" charset="0"/>
              </a:rPr>
              <a:t> </a:t>
            </a: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 and animals, and the natural systems on which all life depends.</a:t>
            </a:r>
            <a:endParaRPr lang="en-US" dirty="0"/>
          </a:p>
          <a:p>
            <a:pPr marL="0" marR="0" lvl="0" indent="0" defTabSz="914400" rtl="0" eaLnBrk="1" fontAlgn="auto" latinLnBrk="0" hangingPunct="1">
              <a:lnSpc>
                <a:spcPct val="130000"/>
              </a:lnSpc>
              <a:spcBef>
                <a:spcPts val="0"/>
              </a:spcBef>
              <a:spcAft>
                <a:spcPts val="0"/>
              </a:spcAft>
              <a:buClrTx/>
              <a:buSzTx/>
              <a:buFontTx/>
              <a:buNone/>
              <a:tabLst/>
              <a:defRPr sz="1800" b="0" i="0">
                <a:solidFill>
                  <a:srgbClr val="000000"/>
                </a:solidFill>
              </a:defRPr>
            </a:pPr>
            <a:endParaRPr lang="en-US" sz="1600" b="0" i="0" u="none" strike="noStrike" kern="1200" cap="none" spc="0" normalizeH="0" baseline="0" noProof="0" dirty="0">
              <a:ln>
                <a:noFill/>
              </a:ln>
              <a:solidFill>
                <a:srgbClr val="FFFFFF"/>
              </a:solidFill>
              <a:effectLst/>
              <a:uLnTx/>
              <a:uFillTx/>
              <a:latin typeface="Georgia Regular" charset="0"/>
              <a:ea typeface="Georgia Regular" charset="0"/>
              <a:cs typeface="Georgia Regular" charset="0"/>
            </a:endParaRPr>
          </a:p>
          <a:p>
            <a:pPr marL="0" marR="0" lvl="0" indent="0" defTabSz="914400" rtl="0" eaLnBrk="1" fontAlgn="auto" latinLnBrk="0" hangingPunct="1">
              <a:lnSpc>
                <a:spcPct val="130000"/>
              </a:lnSpc>
              <a:spcBef>
                <a:spcPts val="0"/>
              </a:spcBef>
              <a:spcAft>
                <a:spcPts val="0"/>
              </a:spcAft>
              <a:buClrTx/>
              <a:buSzTx/>
              <a:buFontTx/>
              <a:buNone/>
              <a:tabLst/>
              <a:defRPr sz="1800" b="0" i="0">
                <a:solidFill>
                  <a:srgbClr val="000000"/>
                </a:solidFill>
              </a:defRPr>
            </a:pP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Our work includes fighting climate change; eliminating toxic</a:t>
            </a:r>
            <a:r>
              <a:rPr kumimoji="0" lang="en-US" sz="1600" b="0" i="0" u="none" strike="noStrike" kern="1200" cap="none" spc="0" normalizeH="0" baseline="0" noProof="0" dirty="0">
                <a:ln>
                  <a:noFill/>
                </a:ln>
                <a:solidFill>
                  <a:srgbClr val="000000"/>
                </a:solidFill>
                <a:effectLst/>
                <a:uLnTx/>
                <a:uFillTx/>
                <a:latin typeface="Georgia Regular"/>
                <a:ea typeface="Georgia Regular" charset="0"/>
                <a:cs typeface="Georgia Regular" charset="0"/>
                <a:sym typeface="Trebuchet MS"/>
              </a:rPr>
              <a:t> </a:t>
            </a: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chemicals from the food we eat, the water we drink, and the air</a:t>
            </a:r>
            <a:r>
              <a:rPr kumimoji="0" lang="en-US" sz="1600" b="0" i="0" u="none" strike="noStrike" kern="1200" cap="none" spc="0" normalizeH="0" baseline="0" noProof="0" dirty="0">
                <a:ln>
                  <a:noFill/>
                </a:ln>
                <a:solidFill>
                  <a:srgbClr val="000000"/>
                </a:solidFill>
                <a:effectLst/>
                <a:uLnTx/>
                <a:uFillTx/>
                <a:latin typeface="Georgia Regular"/>
                <a:ea typeface="Georgia Regular" charset="0"/>
                <a:cs typeface="Georgia Regular" charset="0"/>
                <a:sym typeface="Trebuchet MS"/>
              </a:rPr>
              <a:t> </a:t>
            </a: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 we breathe; protecting endangered species and wild places;</a:t>
            </a:r>
            <a:r>
              <a:rPr kumimoji="0" lang="en-US" sz="1600" b="0" i="0" u="none" strike="noStrike" kern="1200" cap="none" spc="0" normalizeH="0" baseline="0" noProof="0" dirty="0">
                <a:ln>
                  <a:noFill/>
                </a:ln>
                <a:solidFill>
                  <a:srgbClr val="000000"/>
                </a:solidFill>
                <a:effectLst/>
                <a:uLnTx/>
                <a:uFillTx/>
                <a:latin typeface="Georgia Regular"/>
                <a:ea typeface="Georgia Regular" charset="0"/>
                <a:cs typeface="Georgia Regular" charset="0"/>
                <a:sym typeface="Trebuchet MS"/>
              </a:rPr>
              <a:t> </a:t>
            </a:r>
            <a:r>
              <a:rPr kumimoji="0" lang="en-US" sz="1600" b="0" i="0" u="none" strike="noStrike" kern="1200" cap="none" spc="0" normalizeH="0" baseline="0" noProof="0" dirty="0">
                <a:ln>
                  <a:noFill/>
                </a:ln>
                <a:solidFill>
                  <a:srgbClr val="FFFFFF"/>
                </a:solidFill>
                <a:effectLst/>
                <a:uLnTx/>
                <a:uFillTx/>
                <a:latin typeface="Georgia Regular"/>
                <a:ea typeface="Georgia Regular" charset="0"/>
                <a:cs typeface="Georgia Regular" charset="0"/>
                <a:sym typeface="Trebuchet MS"/>
              </a:rPr>
              <a:t> and advancing urban sustainability and healthy cities.</a:t>
            </a:r>
            <a:endParaRPr lang="en-US" sz="1600" b="0" i="0" u="none" strike="noStrike" kern="1200" cap="none" spc="0" normalizeH="0" baseline="0" noProof="0" dirty="0">
              <a:ln>
                <a:noFill/>
              </a:ln>
              <a:solidFill>
                <a:srgbClr val="FFFFFF"/>
              </a:solidFill>
              <a:effectLst/>
              <a:uLnTx/>
              <a:uFillTx/>
              <a:latin typeface="Georgia Regular" charset="0"/>
              <a:ea typeface="Georgia Regular" charset="0"/>
              <a:cs typeface="Georgia Regular" charset="0"/>
            </a:endParaRPr>
          </a:p>
        </p:txBody>
      </p:sp>
      <p:pic>
        <p:nvPicPr>
          <p:cNvPr id="5" name="Picture 4" descr="Drexel University Food Lab | Claneil">
            <a:extLst>
              <a:ext uri="{FF2B5EF4-FFF2-40B4-BE49-F238E27FC236}">
                <a16:creationId xmlns:a16="http://schemas.microsoft.com/office/drawing/2014/main" id="{83DA1568-09CC-B65E-758F-B95734AE2C24}"/>
              </a:ext>
            </a:extLst>
          </p:cNvPr>
          <p:cNvPicPr>
            <a:picLocks noChangeAspect="1"/>
          </p:cNvPicPr>
          <p:nvPr/>
        </p:nvPicPr>
        <p:blipFill rotWithShape="1">
          <a:blip r:embed="rId4"/>
          <a:srcRect l="8745" t="19620" r="9125" b="26582"/>
          <a:stretch/>
        </p:blipFill>
        <p:spPr>
          <a:xfrm>
            <a:off x="7919392" y="697204"/>
            <a:ext cx="2545247" cy="1000288"/>
          </a:xfrm>
          <a:prstGeom prst="rect">
            <a:avLst/>
          </a:prstGeom>
        </p:spPr>
      </p:pic>
      <p:sp>
        <p:nvSpPr>
          <p:cNvPr id="6" name="Shape 20">
            <a:extLst>
              <a:ext uri="{FF2B5EF4-FFF2-40B4-BE49-F238E27FC236}">
                <a16:creationId xmlns:a16="http://schemas.microsoft.com/office/drawing/2014/main" id="{9C878ED1-1018-8E26-C69C-1F4D49526F10}"/>
              </a:ext>
            </a:extLst>
          </p:cNvPr>
          <p:cNvSpPr txBox="1">
            <a:spLocks/>
          </p:cNvSpPr>
          <p:nvPr/>
        </p:nvSpPr>
        <p:spPr>
          <a:xfrm>
            <a:off x="6530889" y="1944925"/>
            <a:ext cx="5322255" cy="4913075"/>
          </a:xfrm>
          <a:prstGeom prst="rect">
            <a:avLst/>
          </a:prstGeom>
        </p:spPr>
        <p:txBody>
          <a:bodyPr wrap="square" lIns="71437" tIns="71437" rIns="71437" bIns="71437" anchor="ctr">
            <a:spAutoFit/>
          </a:bodyPr>
          <a:lstStyle>
            <a:lvl1pPr algn="ctr" defTabSz="914400" rtl="0" eaLnBrk="1" latinLnBrk="0" hangingPunct="1">
              <a:lnSpc>
                <a:spcPct val="90000"/>
              </a:lnSpc>
              <a:spcBef>
                <a:spcPct val="0"/>
              </a:spcBef>
              <a:buNone/>
              <a:defRPr sz="2800" b="0" i="0" kern="1200" cap="none" spc="300">
                <a:solidFill>
                  <a:srgbClr val="FFFFFF"/>
                </a:solidFill>
                <a:latin typeface="Knockout 30 Junior Welterweight" charset="0"/>
                <a:ea typeface="Knockout 30 Junior Welterweight" charset="0"/>
                <a:cs typeface="Knockout 30 Junior Welterweight" charset="0"/>
                <a:sym typeface="Trebuchet MS"/>
              </a:defRPr>
            </a:lvl1pPr>
          </a:lstStyle>
          <a:p>
            <a:pPr>
              <a:lnSpc>
                <a:spcPct val="130000"/>
              </a:lnSpc>
              <a:defRPr sz="1800" b="0" i="0">
                <a:solidFill>
                  <a:srgbClr val="000000"/>
                </a:solidFill>
              </a:defRPr>
            </a:pPr>
            <a:r>
              <a:rPr lang="en-US" sz="1600" spc="0" dirty="0">
                <a:solidFill>
                  <a:schemeClr val="bg1"/>
                </a:solidFill>
                <a:latin typeface="Georgia Regular"/>
                <a:cs typeface="Arial"/>
              </a:rPr>
              <a:t>Drexel Food Lab is a food product design and culinary innovation lab that applies culinary arts and science </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to </a:t>
            </a:r>
            <a:r>
              <a:rPr lang="en-US" sz="1600" spc="0" dirty="0">
                <a:solidFill>
                  <a:schemeClr val="bg1"/>
                </a:solidFill>
                <a:latin typeface="Georgia Regular"/>
                <a:ea typeface="Georgia Regular" charset="0"/>
                <a:cs typeface="Arial"/>
              </a:rPr>
              <a:t>improve </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the </a:t>
            </a:r>
            <a:r>
              <a:rPr lang="en-US" sz="1600" spc="0" dirty="0">
                <a:solidFill>
                  <a:schemeClr val="bg1"/>
                </a:solidFill>
                <a:latin typeface="Georgia Regular"/>
                <a:ea typeface="Georgia Regular" charset="0"/>
                <a:cs typeface="Arial"/>
              </a:rPr>
              <a:t>health of </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people, the </a:t>
            </a:r>
            <a:r>
              <a:rPr lang="en-US" sz="1600" spc="0" dirty="0">
                <a:solidFill>
                  <a:schemeClr val="bg1"/>
                </a:solidFill>
                <a:latin typeface="Georgia Regular"/>
                <a:ea typeface="Georgia Regular" charset="0"/>
                <a:cs typeface="Arial"/>
              </a:rPr>
              <a:t>planet and economies</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a:t>
            </a:r>
            <a:endParaRPr lang="en-US" dirty="0">
              <a:solidFill>
                <a:schemeClr val="bg1"/>
              </a:solidFill>
            </a:endParaRPr>
          </a:p>
          <a:p>
            <a:pPr>
              <a:lnSpc>
                <a:spcPct val="130000"/>
              </a:lnSpc>
              <a:defRPr sz="1800" b="0" i="0">
                <a:solidFill>
                  <a:srgbClr val="000000"/>
                </a:solidFill>
              </a:defRPr>
            </a:pPr>
            <a:r>
              <a:rPr lang="en-US" sz="1600" spc="0" dirty="0">
                <a:solidFill>
                  <a:schemeClr val="bg1"/>
                </a:solidFill>
                <a:latin typeface="Georgia Regular"/>
              </a:rPr>
              <a:t>We do this through research and programming that help us:</a:t>
            </a:r>
            <a:endParaRPr lang="en-US" dirty="0">
              <a:solidFill>
                <a:schemeClr val="bg1"/>
              </a:solidFill>
            </a:endParaRPr>
          </a:p>
          <a:p>
            <a:pPr marL="285750" indent="-285750">
              <a:lnSpc>
                <a:spcPct val="130000"/>
              </a:lnSpc>
              <a:buFont typeface="Arial"/>
              <a:buChar char="•"/>
              <a:defRPr sz="1800" b="0" i="0">
                <a:solidFill>
                  <a:srgbClr val="000000"/>
                </a:solidFill>
              </a:defRPr>
            </a:pPr>
            <a:r>
              <a:rPr lang="en-US" sz="1600" spc="0" dirty="0">
                <a:solidFill>
                  <a:schemeClr val="bg1"/>
                </a:solidFill>
                <a:latin typeface="Georgia Regular"/>
              </a:rPr>
              <a:t>Understand consumers</a:t>
            </a:r>
            <a:endParaRPr lang="en-US" dirty="0">
              <a:solidFill>
                <a:schemeClr val="bg1"/>
              </a:solidFill>
            </a:endParaRPr>
          </a:p>
          <a:p>
            <a:pPr marL="285750" indent="-285750">
              <a:lnSpc>
                <a:spcPct val="130000"/>
              </a:lnSpc>
              <a:buFont typeface="Arial"/>
              <a:buChar char="•"/>
              <a:defRPr sz="1800" b="0" i="0">
                <a:solidFill>
                  <a:srgbClr val="000000"/>
                </a:solidFill>
              </a:defRPr>
            </a:pPr>
            <a:r>
              <a:rPr lang="en-US" sz="1600" spc="0" dirty="0">
                <a:solidFill>
                  <a:schemeClr val="bg1"/>
                </a:solidFill>
                <a:latin typeface="Georgia Regular"/>
                <a:ea typeface="Georgia Regular" charset="0"/>
                <a:cs typeface="Arial"/>
              </a:rPr>
              <a:t>Develop new </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food </a:t>
            </a:r>
            <a:r>
              <a:rPr lang="en-US" sz="1600" spc="0" dirty="0">
                <a:solidFill>
                  <a:schemeClr val="bg1"/>
                </a:solidFill>
                <a:latin typeface="Georgia Regular"/>
                <a:ea typeface="Georgia Regular" charset="0"/>
                <a:cs typeface="Arial"/>
              </a:rPr>
              <a:t>products</a:t>
            </a:r>
            <a:endParaRPr lang="en-US" dirty="0">
              <a:solidFill>
                <a:schemeClr val="bg1"/>
              </a:solidFill>
            </a:endParaRPr>
          </a:p>
          <a:p>
            <a:pPr marL="285750" indent="-285750">
              <a:lnSpc>
                <a:spcPct val="130000"/>
              </a:lnSpc>
              <a:buFont typeface="Arial"/>
              <a:buChar char="•"/>
              <a:defRPr sz="1800" b="0" i="0">
                <a:solidFill>
                  <a:srgbClr val="000000"/>
                </a:solidFill>
              </a:defRPr>
            </a:pPr>
            <a:r>
              <a:rPr lang="en-US" sz="1600" spc="0" dirty="0">
                <a:solidFill>
                  <a:schemeClr val="bg1"/>
                </a:solidFill>
                <a:latin typeface="Georgia Regular"/>
                <a:ea typeface="Georgia Regular" charset="0"/>
                <a:cs typeface="Arial"/>
              </a:rPr>
              <a:t>Introduce new products to market</a:t>
            </a:r>
            <a:endParaRPr lang="en-US" dirty="0">
              <a:solidFill>
                <a:schemeClr val="bg1"/>
              </a:solidFill>
            </a:endParaRPr>
          </a:p>
          <a:p>
            <a:pPr marL="285750" indent="-285750">
              <a:lnSpc>
                <a:spcPct val="130000"/>
              </a:lnSpc>
              <a:buFont typeface="Arial"/>
              <a:buChar char="•"/>
              <a:defRPr sz="1800" b="0" i="0">
                <a:solidFill>
                  <a:srgbClr val="000000"/>
                </a:solidFill>
              </a:defRPr>
            </a:pPr>
            <a:endParaRPr lang="en-US" sz="1600" spc="0" dirty="0">
              <a:solidFill>
                <a:schemeClr val="bg1"/>
              </a:solidFill>
              <a:latin typeface="Georgia Regular"/>
              <a:ea typeface="Georgia Regular" charset="0"/>
              <a:cs typeface="Arial"/>
            </a:endParaRPr>
          </a:p>
          <a:p>
            <a:pPr>
              <a:lnSpc>
                <a:spcPct val="130000"/>
              </a:lnSpc>
              <a:defRPr sz="1800" b="0" i="0">
                <a:solidFill>
                  <a:srgbClr val="000000"/>
                </a:solidFill>
              </a:defRPr>
            </a:pPr>
            <a:r>
              <a:rPr lang="en-US" sz="1600" spc="0" dirty="0">
                <a:solidFill>
                  <a:schemeClr val="bg1"/>
                </a:solidFill>
                <a:latin typeface="Georgia Regular"/>
                <a:ea typeface="Georgia Regular" charset="0"/>
                <a:cs typeface="Arial"/>
              </a:rPr>
              <a:t>In doing so, we not only develop new food products and menu items with entrepreneurs, industry, non-profit</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 and </a:t>
            </a:r>
            <a:r>
              <a:rPr lang="en-US" sz="1600" spc="0" dirty="0">
                <a:solidFill>
                  <a:schemeClr val="bg1"/>
                </a:solidFill>
                <a:latin typeface="Georgia Regular"/>
                <a:ea typeface="Georgia Regular" charset="0"/>
                <a:cs typeface="Arial"/>
              </a:rPr>
              <a:t>government partners, but also develop our flagship "product," graduates across disciplines who are poised to improve </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the </a:t>
            </a:r>
            <a:r>
              <a:rPr lang="en-US" sz="1600" spc="0" dirty="0">
                <a:solidFill>
                  <a:schemeClr val="bg1"/>
                </a:solidFill>
                <a:latin typeface="Georgia Regular"/>
                <a:ea typeface="Georgia Regular" charset="0"/>
                <a:cs typeface="Arial"/>
              </a:rPr>
              <a:t>food system</a:t>
            </a:r>
            <a:r>
              <a:rPr kumimoji="0" lang="en-US" sz="1600" b="0" i="0" u="none" strike="noStrike" kern="1200" cap="none" spc="0" normalizeH="0" baseline="0" noProof="0" dirty="0">
                <a:ln>
                  <a:noFill/>
                </a:ln>
                <a:solidFill>
                  <a:schemeClr val="bg1"/>
                </a:solidFill>
                <a:effectLst/>
                <a:uLnTx/>
                <a:uFillTx/>
                <a:latin typeface="Georgia Regular"/>
                <a:ea typeface="Georgia Regular" charset="0"/>
                <a:cs typeface="Arial"/>
                <a:sym typeface="Trebuchet MS"/>
              </a:rPr>
              <a:t>.</a:t>
            </a:r>
            <a:endParaRPr lang="en-US" dirty="0">
              <a:solidFill>
                <a:schemeClr val="bg1"/>
              </a:solidFill>
            </a:endParaRPr>
          </a:p>
          <a:p>
            <a:pPr>
              <a:lnSpc>
                <a:spcPct val="130000"/>
              </a:lnSpc>
              <a:spcBef>
                <a:spcPts val="0"/>
              </a:spcBef>
              <a:defRPr sz="1800" b="0" i="0">
                <a:solidFill>
                  <a:srgbClr val="000000"/>
                </a:solidFill>
              </a:defRPr>
            </a:pPr>
            <a:endParaRPr lang="en-US" sz="1600" spc="0" dirty="0">
              <a:latin typeface="Georgia Regular"/>
            </a:endParaRPr>
          </a:p>
        </p:txBody>
      </p:sp>
      <p:cxnSp>
        <p:nvCxnSpPr>
          <p:cNvPr id="9" name="Straight Connector 8">
            <a:extLst>
              <a:ext uri="{FF2B5EF4-FFF2-40B4-BE49-F238E27FC236}">
                <a16:creationId xmlns:a16="http://schemas.microsoft.com/office/drawing/2014/main" id="{1C8AE956-F348-D0C9-1F8E-C1673A7D4D83}"/>
              </a:ext>
            </a:extLst>
          </p:cNvPr>
          <p:cNvCxnSpPr>
            <a:cxnSpLocks/>
          </p:cNvCxnSpPr>
          <p:nvPr/>
        </p:nvCxnSpPr>
        <p:spPr>
          <a:xfrm>
            <a:off x="6172200" y="1533525"/>
            <a:ext cx="0" cy="42481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860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7B02D-00BA-D7BE-7910-B1D8D860342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145EBBE-46EA-4AA6-B0A0-7062B4F40156}"/>
              </a:ext>
            </a:extLst>
          </p:cNvPr>
          <p:cNvSpPr/>
          <p:nvPr/>
        </p:nvSpPr>
        <p:spPr>
          <a:xfrm>
            <a:off x="6534869" y="-53008"/>
            <a:ext cx="5664445" cy="6911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2093822-3906-2CB6-6508-01D8019CF569}"/>
              </a:ext>
            </a:extLst>
          </p:cNvPr>
          <p:cNvSpPr>
            <a:spLocks noGrp="1"/>
          </p:cNvSpPr>
          <p:nvPr>
            <p:ph type="title"/>
          </p:nvPr>
        </p:nvSpPr>
        <p:spPr>
          <a:xfrm>
            <a:off x="173553" y="2109916"/>
            <a:ext cx="6248400" cy="2948751"/>
          </a:xfrm>
        </p:spPr>
        <p:txBody>
          <a:bodyPr>
            <a:normAutofit/>
          </a:bodyPr>
          <a:lstStyle/>
          <a:p>
            <a:r>
              <a:rPr lang="en-US" sz="3200" kern="0" dirty="0">
                <a:solidFill>
                  <a:schemeClr val="tx2"/>
                </a:solidFill>
                <a:latin typeface="Arial Black"/>
                <a:cs typeface="Arial"/>
                <a:sym typeface="Arial"/>
              </a:rPr>
              <a:t>Passed in January 2023, </a:t>
            </a:r>
            <a:br>
              <a:rPr lang="en-US" sz="3200" kern="0" dirty="0">
                <a:solidFill>
                  <a:schemeClr val="tx2"/>
                </a:solidFill>
                <a:latin typeface="Arial Black"/>
                <a:cs typeface="Arial"/>
              </a:rPr>
            </a:br>
            <a:r>
              <a:rPr lang="en-US" sz="3200" dirty="0">
                <a:latin typeface="Arial Black" panose="020B0A04020102020204" pitchFamily="34" charset="0"/>
              </a:rPr>
              <a:t>The Food Donation Improvement Act extends the Bill Emerson Act in two ways:</a:t>
            </a:r>
          </a:p>
        </p:txBody>
      </p:sp>
      <p:sp>
        <p:nvSpPr>
          <p:cNvPr id="8" name="Arrow: Right 7">
            <a:extLst>
              <a:ext uri="{FF2B5EF4-FFF2-40B4-BE49-F238E27FC236}">
                <a16:creationId xmlns:a16="http://schemas.microsoft.com/office/drawing/2014/main" id="{7A73489F-5D6A-E079-5962-7DAFFB7AE264}"/>
              </a:ext>
            </a:extLst>
          </p:cNvPr>
          <p:cNvSpPr/>
          <p:nvPr/>
        </p:nvSpPr>
        <p:spPr>
          <a:xfrm rot="5400000">
            <a:off x="3113751" y="3308204"/>
            <a:ext cx="6857999" cy="241595"/>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AF8F8"/>
              </a:solidFill>
              <a:latin typeface="Arial"/>
              <a:sym typeface="Arial"/>
            </a:endParaRPr>
          </a:p>
        </p:txBody>
      </p:sp>
      <p:sp>
        <p:nvSpPr>
          <p:cNvPr id="9" name="TextBox 8">
            <a:extLst>
              <a:ext uri="{FF2B5EF4-FFF2-40B4-BE49-F238E27FC236}">
                <a16:creationId xmlns:a16="http://schemas.microsoft.com/office/drawing/2014/main" id="{69C2317D-557C-36AA-6292-60E9BF29AA81}"/>
              </a:ext>
            </a:extLst>
          </p:cNvPr>
          <p:cNvSpPr txBox="1"/>
          <p:nvPr/>
        </p:nvSpPr>
        <p:spPr>
          <a:xfrm>
            <a:off x="6821339" y="703280"/>
            <a:ext cx="491346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dirty="0">
                <a:solidFill>
                  <a:srgbClr val="2B2B2B"/>
                </a:solidFill>
                <a:effectLst/>
                <a:latin typeface="Arial Black" panose="020B0A04020102020204" pitchFamily="34" charset="0"/>
              </a:rPr>
              <a:t>1. Extend liability protection for certain direct donations to individuals</a:t>
            </a:r>
            <a:endParaRPr lang="en-US" dirty="0">
              <a:latin typeface="Arial Black" panose="020B0A04020102020204" pitchFamily="34" charset="0"/>
            </a:endParaRPr>
          </a:p>
        </p:txBody>
      </p:sp>
      <p:pic>
        <p:nvPicPr>
          <p:cNvPr id="10" name="Picture 9" descr="A hand holding an apple&#10;&#10;Description automatically generated">
            <a:extLst>
              <a:ext uri="{FF2B5EF4-FFF2-40B4-BE49-F238E27FC236}">
                <a16:creationId xmlns:a16="http://schemas.microsoft.com/office/drawing/2014/main" id="{EBC49229-C8A8-D3CD-FCF4-00E56813B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3606" y="1711473"/>
            <a:ext cx="1668925" cy="1562235"/>
          </a:xfrm>
          <a:prstGeom prst="rect">
            <a:avLst/>
          </a:prstGeom>
        </p:spPr>
      </p:pic>
      <p:sp>
        <p:nvSpPr>
          <p:cNvPr id="11" name="TextBox 10">
            <a:extLst>
              <a:ext uri="{FF2B5EF4-FFF2-40B4-BE49-F238E27FC236}">
                <a16:creationId xmlns:a16="http://schemas.microsoft.com/office/drawing/2014/main" id="{56AAA7C9-F696-CA98-B8D4-6A5635E28902}"/>
              </a:ext>
            </a:extLst>
          </p:cNvPr>
          <p:cNvSpPr txBox="1"/>
          <p:nvPr/>
        </p:nvSpPr>
        <p:spPr>
          <a:xfrm>
            <a:off x="6821339" y="3584292"/>
            <a:ext cx="50841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13338"/>
                </a:solidFill>
                <a:latin typeface="Arial Black" panose="020B0A04020102020204" pitchFamily="34" charset="0"/>
              </a:rPr>
              <a:t>2. </a:t>
            </a:r>
            <a:r>
              <a:rPr lang="en-US" sz="1800" b="1" dirty="0">
                <a:solidFill>
                  <a:srgbClr val="313338"/>
                </a:solidFill>
                <a:effectLst/>
                <a:latin typeface="Arial Black" panose="020B0A04020102020204" pitchFamily="34" charset="0"/>
              </a:rPr>
              <a:t>Extend liability protection to donations provided at </a:t>
            </a:r>
          </a:p>
          <a:p>
            <a:pPr algn="ctr"/>
            <a:r>
              <a:rPr lang="en-US" dirty="0">
                <a:solidFill>
                  <a:srgbClr val="313338"/>
                </a:solidFill>
                <a:latin typeface="Arial Black" panose="020B0A04020102020204" pitchFamily="34" charset="0"/>
              </a:rPr>
              <a:t>Good Samaritan Reduced Price </a:t>
            </a:r>
          </a:p>
        </p:txBody>
      </p:sp>
      <p:pic>
        <p:nvPicPr>
          <p:cNvPr id="12" name="Picture 11" descr="A green arrow with a dollar sign in the middle&#10;&#10;Description automatically generated">
            <a:extLst>
              <a:ext uri="{FF2B5EF4-FFF2-40B4-BE49-F238E27FC236}">
                <a16:creationId xmlns:a16="http://schemas.microsoft.com/office/drawing/2014/main" id="{10BBC2D6-E575-2688-94F5-B4D2F1FDF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400" y="4518508"/>
            <a:ext cx="1646063" cy="1630821"/>
          </a:xfrm>
          <a:prstGeom prst="rect">
            <a:avLst/>
          </a:prstGeom>
        </p:spPr>
      </p:pic>
    </p:spTree>
    <p:extLst>
      <p:ext uri="{BB962C8B-B14F-4D97-AF65-F5344CB8AC3E}">
        <p14:creationId xmlns:p14="http://schemas.microsoft.com/office/powerpoint/2010/main" val="320361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D3F79EB-E7AE-9D24-1A3A-B4F4C51A11F0}"/>
              </a:ext>
            </a:extLst>
          </p:cNvPr>
          <p:cNvSpPr/>
          <p:nvPr/>
        </p:nvSpPr>
        <p:spPr>
          <a:xfrm>
            <a:off x="304800" y="431832"/>
            <a:ext cx="2758440" cy="56489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2D2BD-D866-45F9-A4D9-986DCAABDAF6}"/>
              </a:ext>
            </a:extLst>
          </p:cNvPr>
          <p:cNvSpPr>
            <a:spLocks noGrp="1"/>
          </p:cNvSpPr>
          <p:nvPr>
            <p:ph type="title"/>
          </p:nvPr>
        </p:nvSpPr>
        <p:spPr>
          <a:xfrm>
            <a:off x="0" y="158857"/>
            <a:ext cx="12192000" cy="1140420"/>
          </a:xfrm>
        </p:spPr>
        <p:txBody>
          <a:bodyPr vert="horz" lIns="91440" tIns="45720" rIns="91440" bIns="45720" rtlCol="0" anchor="b">
            <a:normAutofit/>
          </a:bodyPr>
          <a:lstStyle/>
          <a:p>
            <a:pPr algn="ctr"/>
            <a:r>
              <a:rPr lang="en-US" dirty="0">
                <a:solidFill>
                  <a:schemeClr val="bg2"/>
                </a:solidFill>
                <a:latin typeface="Arial Black"/>
                <a:ea typeface="+mj-ea"/>
                <a:cs typeface="+mj-cs"/>
              </a:rPr>
              <a:t>Food is Made to Be Eaten Videos</a:t>
            </a:r>
            <a:br>
              <a:rPr lang="en-US" dirty="0">
                <a:solidFill>
                  <a:schemeClr val="bg2"/>
                </a:solidFill>
                <a:latin typeface="Arial Black"/>
                <a:ea typeface="+mj-ea"/>
                <a:cs typeface="+mj-cs"/>
              </a:rPr>
            </a:br>
            <a:endParaRPr lang="en-US" dirty="0">
              <a:solidFill>
                <a:schemeClr val="bg2"/>
              </a:solidFill>
              <a:ea typeface="+mj-ea"/>
              <a:cs typeface="+mj-cs"/>
            </a:endParaRPr>
          </a:p>
        </p:txBody>
      </p:sp>
      <p:pic>
        <p:nvPicPr>
          <p:cNvPr id="3" name="Online Media 2" title="Food Is Made to Be Eaten | Listen to Grandma">
            <a:hlinkClick r:id="" action="ppaction://media"/>
            <a:extLst>
              <a:ext uri="{FF2B5EF4-FFF2-40B4-BE49-F238E27FC236}">
                <a16:creationId xmlns:a16="http://schemas.microsoft.com/office/drawing/2014/main" id="{B517B85E-7EBC-CA22-F965-B58DC8C6D669}"/>
              </a:ext>
            </a:extLst>
          </p:cNvPr>
          <p:cNvPicPr>
            <a:picLocks noRot="1" noChangeAspect="1"/>
          </p:cNvPicPr>
          <p:nvPr>
            <a:videoFile r:link="rId1"/>
          </p:nvPr>
        </p:nvPicPr>
        <p:blipFill>
          <a:blip r:embed="rId4"/>
          <a:stretch>
            <a:fillRect/>
          </a:stretch>
        </p:blipFill>
        <p:spPr>
          <a:xfrm>
            <a:off x="848360" y="853596"/>
            <a:ext cx="10495280" cy="5925197"/>
          </a:xfrm>
          <a:prstGeom prst="rect">
            <a:avLst/>
          </a:prstGeom>
        </p:spPr>
      </p:pic>
    </p:spTree>
    <p:extLst>
      <p:ext uri="{BB962C8B-B14F-4D97-AF65-F5344CB8AC3E}">
        <p14:creationId xmlns:p14="http://schemas.microsoft.com/office/powerpoint/2010/main" val="17745506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15718-80D9-544A-B9F4-90DD1E4B7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770" y="1253"/>
            <a:ext cx="6288230" cy="6856747"/>
          </a:xfrm>
          <a:prstGeom prst="rect">
            <a:avLst/>
          </a:prstGeom>
        </p:spPr>
      </p:pic>
      <p:sp>
        <p:nvSpPr>
          <p:cNvPr id="9" name="Rectangle 8">
            <a:extLst>
              <a:ext uri="{FF2B5EF4-FFF2-40B4-BE49-F238E27FC236}">
                <a16:creationId xmlns:a16="http://schemas.microsoft.com/office/drawing/2014/main" id="{B144F9B7-09F1-D64B-AE89-C57BA879F67D}"/>
              </a:ext>
            </a:extLst>
          </p:cNvPr>
          <p:cNvSpPr/>
          <p:nvPr/>
        </p:nvSpPr>
        <p:spPr>
          <a:xfrm>
            <a:off x="5782653" y="6045343"/>
            <a:ext cx="991285" cy="672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6566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E02E4F8C-8BDE-A446-9305-CD45AE817873}"/>
              </a:ext>
            </a:extLst>
          </p:cNvPr>
          <p:cNvSpPr>
            <a:spLocks noGrp="1"/>
          </p:cNvSpPr>
          <p:nvPr>
            <p:ph idx="1"/>
          </p:nvPr>
        </p:nvSpPr>
        <p:spPr>
          <a:xfrm>
            <a:off x="338628" y="431886"/>
            <a:ext cx="5757372" cy="2996487"/>
          </a:xfrm>
        </p:spPr>
        <p:txBody>
          <a:bodyPr vert="horz" lIns="91440" tIns="45720" rIns="91440" bIns="45720" rtlCol="0" anchor="t">
            <a:noAutofit/>
          </a:bodyPr>
          <a:lstStyle/>
          <a:p>
            <a:pPr>
              <a:lnSpc>
                <a:spcPct val="100000"/>
              </a:lnSpc>
              <a:spcBef>
                <a:spcPts val="0"/>
              </a:spcBef>
            </a:pPr>
            <a:r>
              <a:rPr lang="en-US" sz="3600" b="1" dirty="0">
                <a:latin typeface="Arial Black"/>
              </a:rPr>
              <a:t>THANK YOU!</a:t>
            </a:r>
            <a:endParaRPr lang="en-US" sz="3600" dirty="0"/>
          </a:p>
          <a:p>
            <a:pPr>
              <a:lnSpc>
                <a:spcPct val="100000"/>
              </a:lnSpc>
              <a:spcBef>
                <a:spcPts val="0"/>
              </a:spcBef>
            </a:pPr>
            <a:endParaRPr lang="en-US" sz="1500" b="1" dirty="0">
              <a:latin typeface="Arial Black"/>
            </a:endParaRPr>
          </a:p>
          <a:p>
            <a:pPr>
              <a:lnSpc>
                <a:spcPct val="100000"/>
              </a:lnSpc>
              <a:spcBef>
                <a:spcPts val="0"/>
              </a:spcBef>
            </a:pPr>
            <a:r>
              <a:rPr lang="en-US" sz="2000" dirty="0">
                <a:latin typeface="Georgia" panose="02040502050405020303" pitchFamily="18" charset="0"/>
              </a:rPr>
              <a:t>Natural Resources Defense Council:</a:t>
            </a:r>
          </a:p>
          <a:p>
            <a:pPr>
              <a:lnSpc>
                <a:spcPct val="100000"/>
              </a:lnSpc>
              <a:spcBef>
                <a:spcPts val="0"/>
              </a:spcBef>
            </a:pPr>
            <a:r>
              <a:rPr lang="en-US" sz="2000" dirty="0">
                <a:latin typeface="Georgia"/>
                <a:hlinkClick r:id="rId4"/>
              </a:rPr>
              <a:t>https://www.nrdc.org/food-waste-reduction</a:t>
            </a:r>
            <a:r>
              <a:rPr lang="en-US" sz="2000" dirty="0">
                <a:latin typeface="Georgia"/>
              </a:rPr>
              <a:t> </a:t>
            </a:r>
            <a:endParaRPr lang="en-US" sz="2000" b="1" dirty="0">
              <a:latin typeface="Georgia" panose="02040502050405020303" pitchFamily="18" charset="0"/>
            </a:endParaRPr>
          </a:p>
          <a:p>
            <a:pPr>
              <a:lnSpc>
                <a:spcPct val="100000"/>
              </a:lnSpc>
              <a:spcBef>
                <a:spcPts val="0"/>
              </a:spcBef>
            </a:pPr>
            <a:endParaRPr lang="en-US" sz="2000" b="1" dirty="0">
              <a:latin typeface="Georgia" panose="02040502050405020303" pitchFamily="18" charset="0"/>
            </a:endParaRPr>
          </a:p>
          <a:p>
            <a:pPr>
              <a:spcBef>
                <a:spcPts val="0"/>
              </a:spcBef>
              <a:spcAft>
                <a:spcPts val="1747"/>
              </a:spcAft>
            </a:pPr>
            <a:r>
              <a:rPr lang="en-US" sz="2000" dirty="0">
                <a:latin typeface="Georgia"/>
              </a:rPr>
              <a:t>Anya Obrez | </a:t>
            </a:r>
            <a:r>
              <a:rPr lang="en-US" sz="2000" dirty="0">
                <a:latin typeface="Georgia"/>
                <a:hlinkClick r:id="rId5"/>
              </a:rPr>
              <a:t>aobrez@nrdc.org</a:t>
            </a:r>
            <a:r>
              <a:rPr lang="en-US" sz="2000" dirty="0">
                <a:latin typeface="Georgia"/>
              </a:rPr>
              <a:t> </a:t>
            </a:r>
          </a:p>
          <a:p>
            <a:pPr>
              <a:spcBef>
                <a:spcPts val="0"/>
              </a:spcBef>
              <a:spcAft>
                <a:spcPts val="1747"/>
              </a:spcAft>
            </a:pPr>
            <a:r>
              <a:rPr lang="en-US" sz="2000" dirty="0">
                <a:latin typeface="Georgia"/>
              </a:rPr>
              <a:t>Nina Sevilla | </a:t>
            </a:r>
            <a:r>
              <a:rPr lang="en-US" sz="2000" dirty="0">
                <a:latin typeface="Georgia"/>
                <a:hlinkClick r:id="rId6"/>
              </a:rPr>
              <a:t>nsevilla@nrdc.org</a:t>
            </a:r>
            <a:r>
              <a:rPr lang="en-US" sz="2000" dirty="0">
                <a:latin typeface="Georgia"/>
              </a:rPr>
              <a:t> </a:t>
            </a:r>
          </a:p>
          <a:p>
            <a:pPr>
              <a:spcBef>
                <a:spcPts val="0"/>
              </a:spcBef>
              <a:spcAft>
                <a:spcPts val="1747"/>
              </a:spcAft>
            </a:pPr>
            <a:r>
              <a:rPr lang="en-US" sz="2000" dirty="0">
                <a:latin typeface="Georgia"/>
                <a:hlinkClick r:id="rId4"/>
              </a:rPr>
              <a:t>https://www.nrdc.org/food-waste-reduction</a:t>
            </a:r>
            <a:r>
              <a:rPr lang="en-US" sz="2000" dirty="0">
                <a:latin typeface="Georgia"/>
              </a:rPr>
              <a:t> </a:t>
            </a:r>
            <a:endParaRPr lang="en-US" sz="2000" dirty="0"/>
          </a:p>
          <a:p>
            <a:pPr>
              <a:spcBef>
                <a:spcPts val="0"/>
              </a:spcBef>
              <a:spcAft>
                <a:spcPts val="1747"/>
              </a:spcAft>
            </a:pPr>
            <a:endParaRPr lang="en-US" sz="1500" b="1" dirty="0"/>
          </a:p>
          <a:p>
            <a:pPr>
              <a:spcBef>
                <a:spcPts val="0"/>
              </a:spcBef>
              <a:spcAft>
                <a:spcPts val="1747"/>
              </a:spcAft>
            </a:pPr>
            <a:endParaRPr lang="en-US" sz="1500" dirty="0"/>
          </a:p>
        </p:txBody>
      </p:sp>
      <p:sp>
        <p:nvSpPr>
          <p:cNvPr id="2" name="TextBox 1">
            <a:extLst>
              <a:ext uri="{FF2B5EF4-FFF2-40B4-BE49-F238E27FC236}">
                <a16:creationId xmlns:a16="http://schemas.microsoft.com/office/drawing/2014/main" id="{B98D6C0A-5A11-A519-2AB1-4C6525E1D482}"/>
              </a:ext>
            </a:extLst>
          </p:cNvPr>
          <p:cNvSpPr txBox="1"/>
          <p:nvPr/>
        </p:nvSpPr>
        <p:spPr>
          <a:xfrm>
            <a:off x="338628" y="3981449"/>
            <a:ext cx="5033472" cy="1477328"/>
          </a:xfrm>
          <a:prstGeom prst="rect">
            <a:avLst/>
          </a:prstGeom>
          <a:noFill/>
        </p:spPr>
        <p:txBody>
          <a:bodyPr wrap="square" rtlCol="0">
            <a:spAutoFit/>
          </a:bodyPr>
          <a:lstStyle/>
          <a:p>
            <a:r>
              <a:rPr lang="en-US" sz="1800" dirty="0">
                <a:latin typeface="Georgia"/>
              </a:rPr>
              <a:t>Drexel Food Lab @drexelfoodlab</a:t>
            </a:r>
          </a:p>
          <a:p>
            <a:endParaRPr lang="en-US" sz="1800" dirty="0">
              <a:latin typeface="Georgia"/>
            </a:endParaRPr>
          </a:p>
          <a:p>
            <a:r>
              <a:rPr lang="en-US" sz="1800" dirty="0">
                <a:latin typeface="Georgia"/>
              </a:rPr>
              <a:t>Jonathan Deutsch| </a:t>
            </a:r>
            <a:r>
              <a:rPr lang="en-US" sz="1800" dirty="0">
                <a:latin typeface="Georgia"/>
                <a:hlinkClick r:id="rId7"/>
              </a:rPr>
              <a:t>jdeutsch@drexel.edu</a:t>
            </a:r>
            <a:endParaRPr lang="en-US" sz="1800" dirty="0">
              <a:latin typeface="Georgia"/>
            </a:endParaRPr>
          </a:p>
          <a:p>
            <a:endParaRPr lang="en-US" dirty="0">
              <a:latin typeface="Georgia"/>
            </a:endParaRPr>
          </a:p>
          <a:p>
            <a:r>
              <a:rPr lang="en-US" dirty="0">
                <a:latin typeface="Georgia"/>
              </a:rPr>
              <a:t>Drexel.edu/</a:t>
            </a:r>
            <a:r>
              <a:rPr lang="en-US" dirty="0" err="1">
                <a:latin typeface="Georgia"/>
              </a:rPr>
              <a:t>fhm</a:t>
            </a:r>
            <a:endParaRPr lang="en-US" dirty="0"/>
          </a:p>
        </p:txBody>
      </p:sp>
    </p:spTree>
    <p:extLst>
      <p:ext uri="{BB962C8B-B14F-4D97-AF65-F5344CB8AC3E}">
        <p14:creationId xmlns:p14="http://schemas.microsoft.com/office/powerpoint/2010/main" val="211593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EXTRAORDINARY LIFE AND TIMES OF STRAWBERRY">
            <a:hlinkClick r:id="" action="ppaction://media"/>
            <a:extLst>
              <a:ext uri="{FF2B5EF4-FFF2-40B4-BE49-F238E27FC236}">
                <a16:creationId xmlns:a16="http://schemas.microsoft.com/office/drawing/2014/main" id="{914FD0C9-0005-57A2-E015-64A4A187B33E}"/>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91562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22028" y="215507"/>
            <a:ext cx="5616795" cy="2123656"/>
          </a:xfrm>
          <a:prstGeom prst="rect">
            <a:avLst/>
          </a:prstGeom>
        </p:spPr>
        <p:txBody>
          <a:bodyPr wrap="square" lIns="91439" tIns="45719" rIns="91439" bIns="45719" anchor="t">
            <a:spAutoFit/>
          </a:bodyPr>
          <a:lstStyle/>
          <a:p>
            <a:pPr algn="just" defTabSz="410751">
              <a:lnSpc>
                <a:spcPct val="150000"/>
              </a:lnSpc>
            </a:pPr>
            <a:r>
              <a:rPr lang="en-US" sz="2400" b="1" kern="0">
                <a:solidFill>
                  <a:schemeClr val="accent2"/>
                </a:solidFill>
                <a:latin typeface="Ebrima" panose="02000000000000000000" pitchFamily="2" charset="0"/>
                <a:ea typeface="Ebrima" panose="02000000000000000000" pitchFamily="2" charset="0"/>
                <a:cs typeface="Ebrima" panose="02000000000000000000" pitchFamily="2" charset="0"/>
                <a:sym typeface="Helvetica Light"/>
              </a:rPr>
              <a:t>Q: How long of a shower could you take with the amount of water it takes to produce an egg? </a:t>
            </a:r>
            <a:endParaRPr lang="en-US" sz="2400" b="1" kern="0">
              <a:solidFill>
                <a:schemeClr val="accent2"/>
              </a:solidFill>
              <a:latin typeface="Ebrima" panose="02000000000000000000" pitchFamily="2" charset="0"/>
              <a:ea typeface="Ebrima" panose="02000000000000000000" pitchFamily="2" charset="0"/>
              <a:cs typeface="Ebrima" panose="02000000000000000000" pitchFamily="2" charset="0"/>
            </a:endParaRPr>
          </a:p>
          <a:p>
            <a:pPr algn="ctr" defTabSz="410751"/>
            <a:endParaRPr lang="en-US" sz="2400" b="1" kern="0">
              <a:solidFill>
                <a:srgbClr val="002060"/>
              </a:solidFill>
              <a:latin typeface="Georgia"/>
            </a:endParaRPr>
          </a:p>
        </p:txBody>
      </p:sp>
      <p:sp>
        <p:nvSpPr>
          <p:cNvPr id="9" name="TextBox 8">
            <a:extLst>
              <a:ext uri="{FF2B5EF4-FFF2-40B4-BE49-F238E27FC236}">
                <a16:creationId xmlns:a16="http://schemas.microsoft.com/office/drawing/2014/main" id="{82ACBB37-983C-42D7-B975-485D9090C200}"/>
              </a:ext>
            </a:extLst>
          </p:cNvPr>
          <p:cNvSpPr txBox="1"/>
          <p:nvPr/>
        </p:nvSpPr>
        <p:spPr>
          <a:xfrm>
            <a:off x="8462216" y="6452703"/>
            <a:ext cx="10265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Helvetica Light"/>
            </a:endParaRPr>
          </a:p>
        </p:txBody>
      </p:sp>
      <p:sp>
        <p:nvSpPr>
          <p:cNvPr id="2" name="Text Placeholder 1">
            <a:extLst>
              <a:ext uri="{FF2B5EF4-FFF2-40B4-BE49-F238E27FC236}">
                <a16:creationId xmlns:a16="http://schemas.microsoft.com/office/drawing/2014/main" id="{B6063769-2025-4D34-80A7-A99EB9C58D2B}"/>
              </a:ext>
            </a:extLst>
          </p:cNvPr>
          <p:cNvSpPr>
            <a:spLocks noGrp="1"/>
          </p:cNvSpPr>
          <p:nvPr>
            <p:ph type="body" idx="1"/>
          </p:nvPr>
        </p:nvSpPr>
        <p:spPr>
          <a:xfrm>
            <a:off x="5622028" y="2339163"/>
            <a:ext cx="5616795" cy="3909631"/>
          </a:xfrm>
        </p:spPr>
        <p:txBody>
          <a:bodyPr/>
          <a:lstStyle/>
          <a:p>
            <a:pPr marL="514350" indent="-514350">
              <a:buFont typeface="+mj-lt"/>
              <a:buAutoNum type="alphaUcPeriod"/>
            </a:pPr>
            <a:r>
              <a:rPr lang="en-US" sz="2500">
                <a:latin typeface="Georgia"/>
              </a:rPr>
              <a:t>45 sec</a:t>
            </a:r>
          </a:p>
          <a:p>
            <a:pPr marL="514350" indent="-514350">
              <a:buFont typeface="+mj-lt"/>
              <a:buAutoNum type="alphaUcPeriod"/>
            </a:pPr>
            <a:r>
              <a:rPr lang="en-US" sz="2500">
                <a:latin typeface="Georgia"/>
              </a:rPr>
              <a:t>5 min</a:t>
            </a:r>
          </a:p>
          <a:p>
            <a:pPr marL="514350" indent="-514350">
              <a:buFont typeface="+mj-lt"/>
              <a:buAutoNum type="alphaUcPeriod"/>
            </a:pPr>
            <a:r>
              <a:rPr lang="en-US" sz="2500">
                <a:latin typeface="Georgia"/>
              </a:rPr>
              <a:t>22 min</a:t>
            </a:r>
          </a:p>
          <a:p>
            <a:pPr marL="514350" indent="-514350">
              <a:buFont typeface="+mj-lt"/>
              <a:buAutoNum type="alphaUcPeriod"/>
            </a:pPr>
            <a:r>
              <a:rPr lang="en-US" sz="2500">
                <a:latin typeface="Georgia"/>
              </a:rPr>
              <a:t>None—</a:t>
            </a:r>
            <a:r>
              <a:rPr lang="en-US" sz="2500" cap="none">
                <a:latin typeface="Georgia"/>
              </a:rPr>
              <a:t>producing eggs doesn’t need water like growing vegetables does</a:t>
            </a:r>
            <a:endParaRPr lang="en-US" sz="2500">
              <a:latin typeface="Georgia"/>
            </a:endParaRPr>
          </a:p>
        </p:txBody>
      </p:sp>
      <p:pic>
        <p:nvPicPr>
          <p:cNvPr id="12" name="Picture 11">
            <a:extLst>
              <a:ext uri="{FF2B5EF4-FFF2-40B4-BE49-F238E27FC236}">
                <a16:creationId xmlns:a16="http://schemas.microsoft.com/office/drawing/2014/main" id="{933E99C3-2A72-4479-8FAB-FE73D4445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558" y="1397971"/>
            <a:ext cx="4820184" cy="3067703"/>
          </a:xfrm>
          <a:prstGeom prst="rect">
            <a:avLst/>
          </a:prstGeom>
        </p:spPr>
      </p:pic>
    </p:spTree>
    <p:extLst>
      <p:ext uri="{BB962C8B-B14F-4D97-AF65-F5344CB8AC3E}">
        <p14:creationId xmlns:p14="http://schemas.microsoft.com/office/powerpoint/2010/main" val="67528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EAD348B-7AFE-4E09-9916-23183498BF1A}"/>
              </a:ext>
            </a:extLst>
          </p:cNvPr>
          <p:cNvSpPr/>
          <p:nvPr/>
        </p:nvSpPr>
        <p:spPr>
          <a:xfrm>
            <a:off x="5269275" y="3761067"/>
            <a:ext cx="2661188" cy="627321"/>
          </a:xfrm>
          <a:prstGeom prst="roundRect">
            <a:avLst/>
          </a:prstGeom>
          <a:solidFill>
            <a:schemeClr val="accent1">
              <a:lumMod val="50000"/>
            </a:schemeClr>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622028" y="215507"/>
            <a:ext cx="5616795" cy="2123656"/>
          </a:xfrm>
          <a:prstGeom prst="rect">
            <a:avLst/>
          </a:prstGeom>
        </p:spPr>
        <p:txBody>
          <a:bodyPr wrap="square" lIns="91439" tIns="45719" rIns="91439" bIns="45719" anchor="t">
            <a:spAutoFit/>
          </a:bodyPr>
          <a:lstStyle/>
          <a:p>
            <a:pPr algn="just" defTabSz="410751">
              <a:lnSpc>
                <a:spcPct val="150000"/>
              </a:lnSpc>
            </a:pPr>
            <a:r>
              <a:rPr lang="en-US" sz="2400" b="1" kern="0">
                <a:solidFill>
                  <a:schemeClr val="accent2"/>
                </a:solidFill>
                <a:latin typeface="Ebrima" panose="02000000000000000000" pitchFamily="2" charset="0"/>
                <a:ea typeface="Ebrima" panose="02000000000000000000" pitchFamily="2" charset="0"/>
                <a:cs typeface="Ebrima" panose="02000000000000000000" pitchFamily="2" charset="0"/>
                <a:sym typeface="Helvetica Light"/>
              </a:rPr>
              <a:t>Q: How long of a shower could you take with the amount of water it takes to produce an egg? </a:t>
            </a:r>
            <a:endParaRPr lang="en-US" sz="2400" b="1" kern="0">
              <a:solidFill>
                <a:schemeClr val="accent2"/>
              </a:solidFill>
              <a:latin typeface="Ebrima" panose="02000000000000000000" pitchFamily="2" charset="0"/>
              <a:ea typeface="Ebrima" panose="02000000000000000000" pitchFamily="2" charset="0"/>
              <a:cs typeface="Ebrima" panose="02000000000000000000" pitchFamily="2" charset="0"/>
            </a:endParaRPr>
          </a:p>
          <a:p>
            <a:pPr algn="ctr" defTabSz="410751"/>
            <a:endParaRPr lang="en-US" sz="2400" b="1" kern="0">
              <a:solidFill>
                <a:srgbClr val="002060"/>
              </a:solidFill>
              <a:latin typeface="Georgia"/>
            </a:endParaRPr>
          </a:p>
        </p:txBody>
      </p:sp>
      <p:sp>
        <p:nvSpPr>
          <p:cNvPr id="9" name="TextBox 8">
            <a:extLst>
              <a:ext uri="{FF2B5EF4-FFF2-40B4-BE49-F238E27FC236}">
                <a16:creationId xmlns:a16="http://schemas.microsoft.com/office/drawing/2014/main" id="{82ACBB37-983C-42D7-B975-485D9090C200}"/>
              </a:ext>
            </a:extLst>
          </p:cNvPr>
          <p:cNvSpPr txBox="1"/>
          <p:nvPr/>
        </p:nvSpPr>
        <p:spPr>
          <a:xfrm>
            <a:off x="8462216" y="6452703"/>
            <a:ext cx="10265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Helvetica Light"/>
            </a:endParaRPr>
          </a:p>
        </p:txBody>
      </p:sp>
      <p:sp>
        <p:nvSpPr>
          <p:cNvPr id="2" name="Text Placeholder 1">
            <a:extLst>
              <a:ext uri="{FF2B5EF4-FFF2-40B4-BE49-F238E27FC236}">
                <a16:creationId xmlns:a16="http://schemas.microsoft.com/office/drawing/2014/main" id="{B6063769-2025-4D34-80A7-A99EB9C58D2B}"/>
              </a:ext>
            </a:extLst>
          </p:cNvPr>
          <p:cNvSpPr>
            <a:spLocks noGrp="1"/>
          </p:cNvSpPr>
          <p:nvPr>
            <p:ph type="body" idx="1"/>
          </p:nvPr>
        </p:nvSpPr>
        <p:spPr>
          <a:xfrm>
            <a:off x="5622028" y="2339163"/>
            <a:ext cx="5616795" cy="3909631"/>
          </a:xfrm>
        </p:spPr>
        <p:txBody>
          <a:bodyPr/>
          <a:lstStyle/>
          <a:p>
            <a:pPr marL="514350" indent="-514350">
              <a:buFont typeface="+mj-lt"/>
              <a:buAutoNum type="alphaUcPeriod"/>
            </a:pPr>
            <a:r>
              <a:rPr lang="en-US" sz="2500">
                <a:latin typeface="Georgia"/>
              </a:rPr>
              <a:t>45 sec</a:t>
            </a:r>
          </a:p>
          <a:p>
            <a:pPr marL="514350" indent="-514350">
              <a:buFont typeface="+mj-lt"/>
              <a:buAutoNum type="alphaUcPeriod"/>
            </a:pPr>
            <a:r>
              <a:rPr lang="en-US" sz="2500">
                <a:latin typeface="Georgia"/>
              </a:rPr>
              <a:t>5 min</a:t>
            </a:r>
          </a:p>
          <a:p>
            <a:pPr marL="514350" indent="-514350">
              <a:buFont typeface="+mj-lt"/>
              <a:buAutoNum type="alphaUcPeriod"/>
            </a:pPr>
            <a:r>
              <a:rPr lang="en-US" sz="2500">
                <a:latin typeface="Georgia"/>
              </a:rPr>
              <a:t>22 min</a:t>
            </a:r>
          </a:p>
          <a:p>
            <a:pPr marL="514350" indent="-514350">
              <a:buFont typeface="+mj-lt"/>
              <a:buAutoNum type="alphaUcPeriod"/>
            </a:pPr>
            <a:r>
              <a:rPr lang="en-US" sz="2500">
                <a:latin typeface="Georgia"/>
              </a:rPr>
              <a:t>None—</a:t>
            </a:r>
            <a:r>
              <a:rPr lang="en-US" sz="2500" cap="none">
                <a:latin typeface="Georgia"/>
              </a:rPr>
              <a:t>producing eggs doesn’t need water like growing vegetables does</a:t>
            </a:r>
            <a:endParaRPr lang="en-US" sz="2500">
              <a:latin typeface="Georgia"/>
            </a:endParaRPr>
          </a:p>
        </p:txBody>
      </p:sp>
      <p:pic>
        <p:nvPicPr>
          <p:cNvPr id="12" name="Picture 11">
            <a:extLst>
              <a:ext uri="{FF2B5EF4-FFF2-40B4-BE49-F238E27FC236}">
                <a16:creationId xmlns:a16="http://schemas.microsoft.com/office/drawing/2014/main" id="{933E99C3-2A72-4479-8FAB-FE73D4445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558" y="1397971"/>
            <a:ext cx="4820184" cy="3067703"/>
          </a:xfrm>
          <a:prstGeom prst="rect">
            <a:avLst/>
          </a:prstGeom>
        </p:spPr>
      </p:pic>
    </p:spTree>
    <p:extLst>
      <p:ext uri="{BB962C8B-B14F-4D97-AF65-F5344CB8AC3E}">
        <p14:creationId xmlns:p14="http://schemas.microsoft.com/office/powerpoint/2010/main" val="278680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22028" y="215507"/>
            <a:ext cx="5616795" cy="1687704"/>
          </a:xfrm>
          <a:prstGeom prst="rect">
            <a:avLst/>
          </a:prstGeom>
        </p:spPr>
        <p:txBody>
          <a:bodyPr wrap="square" lIns="91439" tIns="45719" rIns="91439" bIns="45719" anchor="t">
            <a:spAutoFit/>
          </a:bodyPr>
          <a:lstStyle/>
          <a:p>
            <a:pPr marL="0" marR="0" lvl="0" indent="0" algn="just" defTabSz="410751"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FFDA43"/>
                </a:solidFill>
                <a:effectLst/>
                <a:uLnTx/>
                <a:uFillTx/>
                <a:latin typeface="Ebrima" panose="02000000000000000000" pitchFamily="2" charset="0"/>
                <a:ea typeface="Ebrima" panose="02000000000000000000" pitchFamily="2" charset="0"/>
                <a:cs typeface="Ebrima" panose="02000000000000000000" pitchFamily="2" charset="0"/>
                <a:sym typeface="Helvetica Light"/>
              </a:rPr>
              <a:t>Q: How many cars worth of GHG emissions does food waste in the US create annually?</a:t>
            </a:r>
            <a:endParaRPr kumimoji="0" lang="en-US" sz="2400" b="1" i="0" u="none" strike="noStrike" kern="0" cap="none" spc="0" normalizeH="0" baseline="0" noProof="0">
              <a:ln>
                <a:noFill/>
              </a:ln>
              <a:solidFill>
                <a:srgbClr val="002060"/>
              </a:solidFill>
              <a:effectLst/>
              <a:uLnTx/>
              <a:uFillTx/>
              <a:latin typeface="Georgia"/>
              <a:ea typeface="+mn-ea"/>
              <a:cs typeface="+mn-cs"/>
            </a:endParaRPr>
          </a:p>
        </p:txBody>
      </p:sp>
      <p:sp>
        <p:nvSpPr>
          <p:cNvPr id="9" name="TextBox 8">
            <a:extLst>
              <a:ext uri="{FF2B5EF4-FFF2-40B4-BE49-F238E27FC236}">
                <a16:creationId xmlns:a16="http://schemas.microsoft.com/office/drawing/2014/main" id="{82ACBB37-983C-42D7-B975-485D9090C200}"/>
              </a:ext>
            </a:extLst>
          </p:cNvPr>
          <p:cNvSpPr txBox="1"/>
          <p:nvPr/>
        </p:nvSpPr>
        <p:spPr>
          <a:xfrm>
            <a:off x="8462216" y="6452703"/>
            <a:ext cx="10265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panose="020F0502020204030204"/>
              <a:ea typeface="+mn-ea"/>
              <a:cs typeface="+mn-cs"/>
              <a:sym typeface="Helvetica Light"/>
            </a:endParaRPr>
          </a:p>
        </p:txBody>
      </p:sp>
      <p:sp>
        <p:nvSpPr>
          <p:cNvPr id="2" name="Text Placeholder 1">
            <a:extLst>
              <a:ext uri="{FF2B5EF4-FFF2-40B4-BE49-F238E27FC236}">
                <a16:creationId xmlns:a16="http://schemas.microsoft.com/office/drawing/2014/main" id="{B6063769-2025-4D34-80A7-A99EB9C58D2B}"/>
              </a:ext>
            </a:extLst>
          </p:cNvPr>
          <p:cNvSpPr>
            <a:spLocks noGrp="1"/>
          </p:cNvSpPr>
          <p:nvPr>
            <p:ph type="body" idx="1"/>
          </p:nvPr>
        </p:nvSpPr>
        <p:spPr>
          <a:xfrm>
            <a:off x="5622028" y="2339163"/>
            <a:ext cx="5616795" cy="3909631"/>
          </a:xfrm>
        </p:spPr>
        <p:txBody>
          <a:bodyPr vert="horz" lIns="91440" tIns="45720" rIns="91440" bIns="45720" rtlCol="0" anchor="t">
            <a:noAutofit/>
          </a:bodyPr>
          <a:lstStyle/>
          <a:p>
            <a:pPr marL="514350" indent="-514350">
              <a:buFont typeface="+mj-lt"/>
              <a:buAutoNum type="alphaUcPeriod"/>
            </a:pPr>
            <a:r>
              <a:rPr lang="en-US" sz="2500">
                <a:latin typeface="Georgia"/>
              </a:rPr>
              <a:t>860 million</a:t>
            </a:r>
          </a:p>
          <a:p>
            <a:pPr marL="514350" indent="-514350">
              <a:buFont typeface="+mj-lt"/>
              <a:buAutoNum type="alphaUcPeriod"/>
            </a:pPr>
            <a:r>
              <a:rPr lang="en-US" sz="2500">
                <a:latin typeface="Georgia"/>
              </a:rPr>
              <a:t>86 million</a:t>
            </a:r>
          </a:p>
          <a:p>
            <a:pPr marL="514350" indent="-514350">
              <a:buFont typeface="+mj-lt"/>
              <a:buAutoNum type="alphaUcPeriod"/>
            </a:pPr>
            <a:r>
              <a:rPr lang="en-US"/>
              <a:t>13 million</a:t>
            </a:r>
          </a:p>
          <a:p>
            <a:pPr marL="514350" indent="-514350">
              <a:buFont typeface="+mj-lt"/>
              <a:buAutoNum type="alphaUcPeriod"/>
            </a:pPr>
            <a:r>
              <a:rPr lang="en-US"/>
              <a:t>3 million</a:t>
            </a:r>
          </a:p>
        </p:txBody>
      </p:sp>
      <p:pic>
        <p:nvPicPr>
          <p:cNvPr id="4" name="Picture 3">
            <a:extLst>
              <a:ext uri="{FF2B5EF4-FFF2-40B4-BE49-F238E27FC236}">
                <a16:creationId xmlns:a16="http://schemas.microsoft.com/office/drawing/2014/main" id="{2562D2C0-B3B9-495D-B5E4-EE24EE7F2AE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7073" y="2281211"/>
            <a:ext cx="4738576" cy="2295577"/>
          </a:xfrm>
          <a:prstGeom prst="rect">
            <a:avLst/>
          </a:prstGeom>
        </p:spPr>
      </p:pic>
    </p:spTree>
    <p:extLst>
      <p:ext uri="{BB962C8B-B14F-4D97-AF65-F5344CB8AC3E}">
        <p14:creationId xmlns:p14="http://schemas.microsoft.com/office/powerpoint/2010/main" val="72019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8891B13-B7E9-4C94-A4C5-79F1426D9762}"/>
              </a:ext>
            </a:extLst>
          </p:cNvPr>
          <p:cNvSpPr/>
          <p:nvPr/>
        </p:nvSpPr>
        <p:spPr>
          <a:xfrm>
            <a:off x="5342509" y="2984889"/>
            <a:ext cx="3087916" cy="627321"/>
          </a:xfrm>
          <a:prstGeom prst="roundRect">
            <a:avLst/>
          </a:prstGeom>
          <a:solidFill>
            <a:srgbClr val="00BCF2">
              <a:lumMod val="50000"/>
            </a:srgbClr>
          </a:solidFill>
          <a:ln w="28575" cap="flat" cmpd="sng" algn="ctr">
            <a:solidFill>
              <a:srgbClr val="F9CE3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622028" y="215507"/>
            <a:ext cx="5616795" cy="1687704"/>
          </a:xfrm>
          <a:prstGeom prst="rect">
            <a:avLst/>
          </a:prstGeom>
        </p:spPr>
        <p:txBody>
          <a:bodyPr wrap="square" lIns="91439" tIns="45719" rIns="91439" bIns="45719" anchor="t">
            <a:spAutoFit/>
          </a:bodyPr>
          <a:lstStyle/>
          <a:p>
            <a:pPr marL="0" marR="0" lvl="0" indent="0" algn="just" defTabSz="410751"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FFDA43"/>
                </a:solidFill>
                <a:effectLst/>
                <a:uLnTx/>
                <a:uFillTx/>
                <a:latin typeface="Ebrima" panose="02000000000000000000" pitchFamily="2" charset="0"/>
                <a:ea typeface="Ebrima" panose="02000000000000000000" pitchFamily="2" charset="0"/>
                <a:cs typeface="Ebrima" panose="02000000000000000000" pitchFamily="2" charset="0"/>
                <a:sym typeface="Helvetica Light"/>
              </a:rPr>
              <a:t>Q: How many cars worth of GHG emissions does food waste in the US create annually?</a:t>
            </a:r>
            <a:endParaRPr kumimoji="0" lang="en-US" sz="2400" b="1" i="0" u="none" strike="noStrike" kern="0" cap="none" spc="0" normalizeH="0" baseline="0" noProof="0">
              <a:ln>
                <a:noFill/>
              </a:ln>
              <a:solidFill>
                <a:srgbClr val="002060"/>
              </a:solidFill>
              <a:effectLst/>
              <a:uLnTx/>
              <a:uFillTx/>
              <a:latin typeface="Georgia"/>
              <a:ea typeface="+mn-ea"/>
              <a:cs typeface="+mn-cs"/>
            </a:endParaRPr>
          </a:p>
        </p:txBody>
      </p:sp>
      <p:sp>
        <p:nvSpPr>
          <p:cNvPr id="9" name="TextBox 8">
            <a:extLst>
              <a:ext uri="{FF2B5EF4-FFF2-40B4-BE49-F238E27FC236}">
                <a16:creationId xmlns:a16="http://schemas.microsoft.com/office/drawing/2014/main" id="{82ACBB37-983C-42D7-B975-485D9090C200}"/>
              </a:ext>
            </a:extLst>
          </p:cNvPr>
          <p:cNvSpPr txBox="1"/>
          <p:nvPr/>
        </p:nvSpPr>
        <p:spPr>
          <a:xfrm>
            <a:off x="8462216" y="6452703"/>
            <a:ext cx="10265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panose="020F0502020204030204"/>
              <a:ea typeface="+mn-ea"/>
              <a:cs typeface="+mn-cs"/>
              <a:sym typeface="Helvetica Light"/>
            </a:endParaRPr>
          </a:p>
        </p:txBody>
      </p:sp>
      <p:sp>
        <p:nvSpPr>
          <p:cNvPr id="2" name="Text Placeholder 1">
            <a:extLst>
              <a:ext uri="{FF2B5EF4-FFF2-40B4-BE49-F238E27FC236}">
                <a16:creationId xmlns:a16="http://schemas.microsoft.com/office/drawing/2014/main" id="{B6063769-2025-4D34-80A7-A99EB9C58D2B}"/>
              </a:ext>
            </a:extLst>
          </p:cNvPr>
          <p:cNvSpPr>
            <a:spLocks noGrp="1"/>
          </p:cNvSpPr>
          <p:nvPr>
            <p:ph type="body" idx="1"/>
          </p:nvPr>
        </p:nvSpPr>
        <p:spPr>
          <a:xfrm>
            <a:off x="5622028" y="2339163"/>
            <a:ext cx="5616795" cy="3909631"/>
          </a:xfrm>
        </p:spPr>
        <p:txBody>
          <a:bodyPr vert="horz" lIns="91440" tIns="45720" rIns="91440" bIns="45720" rtlCol="0" anchor="t">
            <a:noAutofit/>
          </a:bodyPr>
          <a:lstStyle/>
          <a:p>
            <a:pPr marL="514350" indent="-514350">
              <a:buFont typeface="+mj-lt"/>
              <a:buAutoNum type="alphaUcPeriod"/>
            </a:pPr>
            <a:r>
              <a:rPr lang="en-US" sz="2500">
                <a:latin typeface="Georgia"/>
              </a:rPr>
              <a:t>860 million</a:t>
            </a:r>
          </a:p>
          <a:p>
            <a:pPr marL="514350" indent="-514350">
              <a:buFont typeface="+mj-lt"/>
              <a:buAutoNum type="alphaUcPeriod"/>
            </a:pPr>
            <a:r>
              <a:rPr lang="en-US" sz="2500">
                <a:latin typeface="Georgia"/>
              </a:rPr>
              <a:t>86 million</a:t>
            </a:r>
          </a:p>
          <a:p>
            <a:pPr marL="514350" indent="-514350">
              <a:buFont typeface="+mj-lt"/>
              <a:buAutoNum type="alphaUcPeriod"/>
            </a:pPr>
            <a:r>
              <a:rPr lang="en-US"/>
              <a:t>13 million</a:t>
            </a:r>
          </a:p>
          <a:p>
            <a:pPr marL="514350" indent="-514350">
              <a:buFont typeface="+mj-lt"/>
              <a:buAutoNum type="alphaUcPeriod"/>
            </a:pPr>
            <a:r>
              <a:rPr lang="en-US"/>
              <a:t>3 million</a:t>
            </a:r>
          </a:p>
        </p:txBody>
      </p:sp>
      <p:pic>
        <p:nvPicPr>
          <p:cNvPr id="4" name="Picture 3">
            <a:extLst>
              <a:ext uri="{FF2B5EF4-FFF2-40B4-BE49-F238E27FC236}">
                <a16:creationId xmlns:a16="http://schemas.microsoft.com/office/drawing/2014/main" id="{2562D2C0-B3B9-495D-B5E4-EE24EE7F2AE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7073" y="2281211"/>
            <a:ext cx="4738576" cy="2295577"/>
          </a:xfrm>
          <a:prstGeom prst="rect">
            <a:avLst/>
          </a:prstGeom>
        </p:spPr>
      </p:pic>
    </p:spTree>
    <p:extLst>
      <p:ext uri="{BB962C8B-B14F-4D97-AF65-F5344CB8AC3E}">
        <p14:creationId xmlns:p14="http://schemas.microsoft.com/office/powerpoint/2010/main" val="2397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22028" y="215507"/>
            <a:ext cx="5616795" cy="2123656"/>
          </a:xfrm>
          <a:prstGeom prst="rect">
            <a:avLst/>
          </a:prstGeom>
        </p:spPr>
        <p:txBody>
          <a:bodyPr wrap="square" lIns="91439" tIns="45719" rIns="91439" bIns="45719" anchor="t">
            <a:spAutoFit/>
          </a:bodyPr>
          <a:lstStyle/>
          <a:p>
            <a:pPr marL="0" marR="0" lvl="0" indent="0" algn="l" defTabSz="410751"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F9CE30"/>
                </a:solidFill>
                <a:effectLst/>
                <a:uLnTx/>
                <a:uFillTx/>
                <a:latin typeface="Ebrima" panose="02000000000000000000" pitchFamily="2" charset="0"/>
                <a:ea typeface="Ebrima" panose="02000000000000000000" pitchFamily="2" charset="0"/>
                <a:cs typeface="Ebrima" panose="02000000000000000000" pitchFamily="2" charset="0"/>
                <a:sym typeface="Helvetica Light"/>
              </a:rPr>
              <a:t>Q: Which of the following sectors is responsible for the most wasted food?</a:t>
            </a:r>
            <a:endParaRPr kumimoji="0" lang="en-US" sz="2400" b="1" i="0" u="none" strike="noStrike" kern="0" cap="none" spc="0" normalizeH="0" baseline="0" noProof="0">
              <a:ln>
                <a:noFill/>
              </a:ln>
              <a:solidFill>
                <a:srgbClr val="F9CE30"/>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410751"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Georgia"/>
              <a:ea typeface="+mn-ea"/>
              <a:cs typeface="+mn-cs"/>
            </a:endParaRPr>
          </a:p>
        </p:txBody>
      </p:sp>
      <p:sp>
        <p:nvSpPr>
          <p:cNvPr id="9" name="TextBox 8">
            <a:extLst>
              <a:ext uri="{FF2B5EF4-FFF2-40B4-BE49-F238E27FC236}">
                <a16:creationId xmlns:a16="http://schemas.microsoft.com/office/drawing/2014/main" id="{82ACBB37-983C-42D7-B975-485D9090C200}"/>
              </a:ext>
            </a:extLst>
          </p:cNvPr>
          <p:cNvSpPr txBox="1"/>
          <p:nvPr/>
        </p:nvSpPr>
        <p:spPr>
          <a:xfrm>
            <a:off x="8462216" y="6452703"/>
            <a:ext cx="10265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sym typeface="Helvetica Light"/>
            </a:endParaRPr>
          </a:p>
        </p:txBody>
      </p:sp>
      <p:sp>
        <p:nvSpPr>
          <p:cNvPr id="2" name="Text Placeholder 1">
            <a:extLst>
              <a:ext uri="{FF2B5EF4-FFF2-40B4-BE49-F238E27FC236}">
                <a16:creationId xmlns:a16="http://schemas.microsoft.com/office/drawing/2014/main" id="{B6063769-2025-4D34-80A7-A99EB9C58D2B}"/>
              </a:ext>
            </a:extLst>
          </p:cNvPr>
          <p:cNvSpPr>
            <a:spLocks noGrp="1"/>
          </p:cNvSpPr>
          <p:nvPr>
            <p:ph type="body" idx="1"/>
          </p:nvPr>
        </p:nvSpPr>
        <p:spPr>
          <a:xfrm>
            <a:off x="5622028" y="2339163"/>
            <a:ext cx="5616795" cy="3909631"/>
          </a:xfrm>
        </p:spPr>
        <p:txBody>
          <a:bodyPr/>
          <a:lstStyle/>
          <a:p>
            <a:pPr marL="514350" indent="-514350" algn="l">
              <a:buFont typeface="+mj-lt"/>
              <a:buAutoNum type="alphaUcPeriod"/>
            </a:pPr>
            <a:r>
              <a:rPr lang="en-US" sz="2500">
                <a:latin typeface="Georgia"/>
              </a:rPr>
              <a:t>farms</a:t>
            </a:r>
          </a:p>
          <a:p>
            <a:pPr marL="514350" indent="-514350" algn="l">
              <a:buFont typeface="+mj-lt"/>
              <a:buAutoNum type="alphaUcPeriod"/>
            </a:pPr>
            <a:r>
              <a:rPr lang="en-US" sz="2500">
                <a:latin typeface="Georgia"/>
              </a:rPr>
              <a:t>Grocery stores</a:t>
            </a:r>
          </a:p>
          <a:p>
            <a:pPr marL="514350" indent="-514350" algn="l">
              <a:buFont typeface="+mj-lt"/>
              <a:buAutoNum type="alphaUcPeriod"/>
            </a:pPr>
            <a:r>
              <a:rPr lang="en-US" sz="2500">
                <a:latin typeface="Georgia"/>
              </a:rPr>
              <a:t>restaurants</a:t>
            </a:r>
          </a:p>
          <a:p>
            <a:pPr marL="514350" indent="-514350" algn="l">
              <a:buFont typeface="+mj-lt"/>
              <a:buAutoNum type="alphaUcPeriod"/>
            </a:pPr>
            <a:r>
              <a:rPr lang="en-US" sz="2500">
                <a:latin typeface="Georgia"/>
              </a:rPr>
              <a:t>households</a:t>
            </a:r>
          </a:p>
        </p:txBody>
      </p:sp>
      <p:pic>
        <p:nvPicPr>
          <p:cNvPr id="13" name="Picture 12">
            <a:extLst>
              <a:ext uri="{FF2B5EF4-FFF2-40B4-BE49-F238E27FC236}">
                <a16:creationId xmlns:a16="http://schemas.microsoft.com/office/drawing/2014/main" id="{66E1565B-BDF6-4859-9381-4D742398FF9D}"/>
              </a:ext>
            </a:extLst>
          </p:cNvPr>
          <p:cNvPicPr>
            <a:picLocks noChangeAspect="1"/>
          </p:cNvPicPr>
          <p:nvPr/>
        </p:nvPicPr>
        <p:blipFill rotWithShape="1">
          <a:blip r:embed="rId3">
            <a:extLst>
              <a:ext uri="{28A0092B-C50C-407E-A947-70E740481C1C}">
                <a14:useLocalDpi xmlns:a14="http://schemas.microsoft.com/office/drawing/2010/main" val="0"/>
              </a:ext>
            </a:extLst>
          </a:blip>
          <a:srcRect l="38017" t="23712" r="37354" b="27271"/>
          <a:stretch/>
        </p:blipFill>
        <p:spPr>
          <a:xfrm>
            <a:off x="850520" y="144324"/>
            <a:ext cx="4437530" cy="6308379"/>
          </a:xfrm>
          <a:prstGeom prst="rect">
            <a:avLst/>
          </a:prstGeom>
        </p:spPr>
      </p:pic>
    </p:spTree>
    <p:extLst>
      <p:ext uri="{BB962C8B-B14F-4D97-AF65-F5344CB8AC3E}">
        <p14:creationId xmlns:p14="http://schemas.microsoft.com/office/powerpoint/2010/main" val="59456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D1C4B-6B28-47A6-B084-E51782A7D105}"/>
              </a:ext>
            </a:extLst>
          </p:cNvPr>
          <p:cNvPicPr>
            <a:picLocks noChangeAspect="1"/>
          </p:cNvPicPr>
          <p:nvPr/>
        </p:nvPicPr>
        <p:blipFill>
          <a:blip r:embed="rId3"/>
          <a:stretch>
            <a:fillRect/>
          </a:stretch>
        </p:blipFill>
        <p:spPr>
          <a:xfrm>
            <a:off x="5288050" y="4513920"/>
            <a:ext cx="3441280" cy="658425"/>
          </a:xfrm>
          <a:prstGeom prst="rect">
            <a:avLst/>
          </a:prstGeom>
        </p:spPr>
      </p:pic>
      <p:sp>
        <p:nvSpPr>
          <p:cNvPr id="5" name="Rectangle 4"/>
          <p:cNvSpPr/>
          <p:nvPr/>
        </p:nvSpPr>
        <p:spPr>
          <a:xfrm>
            <a:off x="5622028" y="215507"/>
            <a:ext cx="5616795" cy="2123656"/>
          </a:xfrm>
          <a:prstGeom prst="rect">
            <a:avLst/>
          </a:prstGeom>
        </p:spPr>
        <p:txBody>
          <a:bodyPr wrap="square" lIns="91439" tIns="45719" rIns="91439" bIns="45719" anchor="t">
            <a:spAutoFit/>
          </a:bodyPr>
          <a:lstStyle/>
          <a:p>
            <a:pPr marL="0" marR="0" lvl="0" indent="0" algn="l" defTabSz="410751"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a:ln>
                  <a:noFill/>
                </a:ln>
                <a:solidFill>
                  <a:srgbClr val="F9CE30"/>
                </a:solidFill>
                <a:effectLst/>
                <a:uLnTx/>
                <a:uFillTx/>
                <a:latin typeface="Ebrima" panose="02000000000000000000" pitchFamily="2" charset="0"/>
                <a:ea typeface="Ebrima" panose="02000000000000000000" pitchFamily="2" charset="0"/>
                <a:cs typeface="Ebrima" panose="02000000000000000000" pitchFamily="2" charset="0"/>
                <a:sym typeface="Helvetica Light"/>
              </a:rPr>
              <a:t>Q: Which of the following sectors is responsible for the most wasted food?</a:t>
            </a:r>
            <a:endParaRPr kumimoji="0" lang="en-US" sz="2400" b="1" i="0" u="none" strike="noStrike" kern="0" cap="none" spc="0" normalizeH="0" baseline="0" noProof="0">
              <a:ln>
                <a:noFill/>
              </a:ln>
              <a:solidFill>
                <a:srgbClr val="F9CE30"/>
              </a:solidFill>
              <a:effectLst/>
              <a:uLnTx/>
              <a:uFillTx/>
              <a:latin typeface="Ebrima" panose="02000000000000000000" pitchFamily="2" charset="0"/>
              <a:ea typeface="Ebrima" panose="02000000000000000000" pitchFamily="2" charset="0"/>
              <a:cs typeface="Ebrima" panose="02000000000000000000" pitchFamily="2" charset="0"/>
            </a:endParaRPr>
          </a:p>
          <a:p>
            <a:pPr marL="0" marR="0" lvl="0" indent="0" algn="ctr" defTabSz="410751"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Georgia"/>
              <a:ea typeface="+mn-ea"/>
              <a:cs typeface="+mn-cs"/>
            </a:endParaRPr>
          </a:p>
        </p:txBody>
      </p:sp>
      <p:sp>
        <p:nvSpPr>
          <p:cNvPr id="9" name="TextBox 8">
            <a:extLst>
              <a:ext uri="{FF2B5EF4-FFF2-40B4-BE49-F238E27FC236}">
                <a16:creationId xmlns:a16="http://schemas.microsoft.com/office/drawing/2014/main" id="{82ACBB37-983C-42D7-B975-485D9090C200}"/>
              </a:ext>
            </a:extLst>
          </p:cNvPr>
          <p:cNvSpPr txBox="1"/>
          <p:nvPr/>
        </p:nvSpPr>
        <p:spPr>
          <a:xfrm>
            <a:off x="8462216" y="6452703"/>
            <a:ext cx="10265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sym typeface="Helvetica Light"/>
            </a:endParaRPr>
          </a:p>
        </p:txBody>
      </p:sp>
      <p:sp>
        <p:nvSpPr>
          <p:cNvPr id="2" name="Text Placeholder 1">
            <a:extLst>
              <a:ext uri="{FF2B5EF4-FFF2-40B4-BE49-F238E27FC236}">
                <a16:creationId xmlns:a16="http://schemas.microsoft.com/office/drawing/2014/main" id="{B6063769-2025-4D34-80A7-A99EB9C58D2B}"/>
              </a:ext>
            </a:extLst>
          </p:cNvPr>
          <p:cNvSpPr>
            <a:spLocks noGrp="1"/>
          </p:cNvSpPr>
          <p:nvPr>
            <p:ph type="body" idx="1"/>
          </p:nvPr>
        </p:nvSpPr>
        <p:spPr>
          <a:xfrm>
            <a:off x="5622028" y="2339163"/>
            <a:ext cx="5616795" cy="3909631"/>
          </a:xfrm>
        </p:spPr>
        <p:txBody>
          <a:bodyPr/>
          <a:lstStyle/>
          <a:p>
            <a:pPr marL="514350" indent="-514350" algn="l">
              <a:buFont typeface="+mj-lt"/>
              <a:buAutoNum type="alphaUcPeriod"/>
            </a:pPr>
            <a:r>
              <a:rPr lang="en-US" sz="2500">
                <a:latin typeface="Georgia"/>
              </a:rPr>
              <a:t>farms</a:t>
            </a:r>
          </a:p>
          <a:p>
            <a:pPr marL="514350" indent="-514350" algn="l">
              <a:buFont typeface="+mj-lt"/>
              <a:buAutoNum type="alphaUcPeriod"/>
            </a:pPr>
            <a:r>
              <a:rPr lang="en-US" sz="2500">
                <a:latin typeface="Georgia"/>
              </a:rPr>
              <a:t>Grocery stores</a:t>
            </a:r>
          </a:p>
          <a:p>
            <a:pPr marL="514350" indent="-514350" algn="l">
              <a:buFont typeface="+mj-lt"/>
              <a:buAutoNum type="alphaUcPeriod"/>
            </a:pPr>
            <a:r>
              <a:rPr lang="en-US" sz="2500">
                <a:latin typeface="Georgia"/>
              </a:rPr>
              <a:t>restaurants</a:t>
            </a:r>
          </a:p>
          <a:p>
            <a:pPr marL="514350" indent="-514350" algn="l">
              <a:buFont typeface="+mj-lt"/>
              <a:buAutoNum type="alphaUcPeriod"/>
            </a:pPr>
            <a:r>
              <a:rPr lang="en-US" sz="2500">
                <a:latin typeface="Georgia"/>
              </a:rPr>
              <a:t>households</a:t>
            </a:r>
          </a:p>
        </p:txBody>
      </p:sp>
      <p:pic>
        <p:nvPicPr>
          <p:cNvPr id="13" name="Picture 12">
            <a:extLst>
              <a:ext uri="{FF2B5EF4-FFF2-40B4-BE49-F238E27FC236}">
                <a16:creationId xmlns:a16="http://schemas.microsoft.com/office/drawing/2014/main" id="{66E1565B-BDF6-4859-9381-4D742398FF9D}"/>
              </a:ext>
            </a:extLst>
          </p:cNvPr>
          <p:cNvPicPr>
            <a:picLocks noChangeAspect="1"/>
          </p:cNvPicPr>
          <p:nvPr/>
        </p:nvPicPr>
        <p:blipFill rotWithShape="1">
          <a:blip r:embed="rId4">
            <a:extLst>
              <a:ext uri="{28A0092B-C50C-407E-A947-70E740481C1C}">
                <a14:useLocalDpi xmlns:a14="http://schemas.microsoft.com/office/drawing/2010/main" val="0"/>
              </a:ext>
            </a:extLst>
          </a:blip>
          <a:srcRect l="38017" t="23712" r="37354" b="27271"/>
          <a:stretch/>
        </p:blipFill>
        <p:spPr>
          <a:xfrm>
            <a:off x="850520" y="144324"/>
            <a:ext cx="4437530" cy="6308379"/>
          </a:xfrm>
          <a:prstGeom prst="rect">
            <a:avLst/>
          </a:prstGeom>
        </p:spPr>
      </p:pic>
    </p:spTree>
    <p:extLst>
      <p:ext uri="{BB962C8B-B14F-4D97-AF65-F5344CB8AC3E}">
        <p14:creationId xmlns:p14="http://schemas.microsoft.com/office/powerpoint/2010/main" val="235014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op Title">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op Title">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op Title">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op Title">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op Title">
  <a:themeElements>
    <a:clrScheme name="NRDC">
      <a:dk1>
        <a:srgbClr val="102345"/>
      </a:dk1>
      <a:lt1>
        <a:srgbClr val="FFFFFF"/>
      </a:lt1>
      <a:dk2>
        <a:srgbClr val="00B6F0"/>
      </a:dk2>
      <a:lt2>
        <a:srgbClr val="F1F2F2"/>
      </a:lt2>
      <a:accent1>
        <a:srgbClr val="51555E"/>
      </a:accent1>
      <a:accent2>
        <a:srgbClr val="FFDA43"/>
      </a:accent2>
      <a:accent3>
        <a:srgbClr val="FF605C"/>
      </a:accent3>
      <a:accent4>
        <a:srgbClr val="FFA310"/>
      </a:accent4>
      <a:accent5>
        <a:srgbClr val="18D1AE"/>
      </a:accent5>
      <a:accent6>
        <a:srgbClr val="ADD036"/>
      </a:accent6>
      <a:hlink>
        <a:srgbClr val="00B6F0"/>
      </a:hlink>
      <a:folHlink>
        <a:srgbClr val="10234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F348189640644CBEC6CB9BDFDD018B" ma:contentTypeVersion="19" ma:contentTypeDescription="Create a new document." ma:contentTypeScope="" ma:versionID="e7154b4254c04f1d91d9e065647d1564">
  <xsd:schema xmlns:xsd="http://www.w3.org/2001/XMLSchema" xmlns:xs="http://www.w3.org/2001/XMLSchema" xmlns:p="http://schemas.microsoft.com/office/2006/metadata/properties" xmlns:ns2="398e38e6-035b-4067-b26d-70a1fb993bcb" xmlns:ns3="3fb10929-3839-4ecb-9218-a1b2bed0954c" targetNamespace="http://schemas.microsoft.com/office/2006/metadata/properties" ma:root="true" ma:fieldsID="0a9e11869f0a90c77b01254cbf34ee62" ns2:_="" ns3:_="">
    <xsd:import namespace="398e38e6-035b-4067-b26d-70a1fb993bcb"/>
    <xsd:import namespace="3fb10929-3839-4ecb-9218-a1b2bed095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8e38e6-035b-4067-b26d-70a1fb993b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9f0995-0d6d-4eaa-b7bc-1598038d5129"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b10929-3839-4ecb-9218-a1b2bed095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9f66ab-d333-4afe-b01f-e116309490f5}" ma:internalName="TaxCatchAll" ma:showField="CatchAllData" ma:web="3fb10929-3839-4ecb-9218-a1b2bed095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398e38e6-035b-4067-b26d-70a1fb993bcb" xsi:nil="true"/>
    <lcf76f155ced4ddcb4097134ff3c332f xmlns="398e38e6-035b-4067-b26d-70a1fb993bcb">
      <Terms xmlns="http://schemas.microsoft.com/office/infopath/2007/PartnerControls"/>
    </lcf76f155ced4ddcb4097134ff3c332f>
    <TaxCatchAll xmlns="3fb10929-3839-4ecb-9218-a1b2bed0954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86888D-5FE8-4F39-888D-5963DFD25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8e38e6-035b-4067-b26d-70a1fb993bcb"/>
    <ds:schemaRef ds:uri="3fb10929-3839-4ecb-9218-a1b2bed095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DA4CD8-591B-4980-8458-2DE901526D64}">
  <ds:schemaRefs>
    <ds:schemaRef ds:uri="http://purl.org/dc/terms/"/>
    <ds:schemaRef ds:uri="http://schemas.microsoft.com/office/2006/documentManagement/types"/>
    <ds:schemaRef ds:uri="http://schemas.openxmlformats.org/package/2006/metadata/core-properties"/>
    <ds:schemaRef ds:uri="http://schemas.microsoft.com/office/2006/metadata/properties"/>
    <ds:schemaRef ds:uri="3fb10929-3839-4ecb-9218-a1b2bed0954c"/>
    <ds:schemaRef ds:uri="http://www.w3.org/XML/1998/namespace"/>
    <ds:schemaRef ds:uri="http://purl.org/dc/dcmitype/"/>
    <ds:schemaRef ds:uri="http://schemas.microsoft.com/office/infopath/2007/PartnerControls"/>
    <ds:schemaRef ds:uri="398e38e6-035b-4067-b26d-70a1fb993bcb"/>
    <ds:schemaRef ds:uri="http://purl.org/dc/elements/1.1/"/>
  </ds:schemaRefs>
</ds:datastoreItem>
</file>

<file path=customXml/itemProps3.xml><?xml version="1.0" encoding="utf-8"?>
<ds:datastoreItem xmlns:ds="http://schemas.openxmlformats.org/officeDocument/2006/customXml" ds:itemID="{E040BA34-840A-4E57-A37C-E2F2456CCD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3087</TotalTime>
  <Words>1874</Words>
  <Application>Microsoft Office PowerPoint</Application>
  <PresentationFormat>Widescreen</PresentationFormat>
  <Paragraphs>199</Paragraphs>
  <Slides>22</Slides>
  <Notes>18</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Aptos</vt:lpstr>
      <vt:lpstr>Arial</vt:lpstr>
      <vt:lpstr>Arial Black</vt:lpstr>
      <vt:lpstr>Arial Narrow</vt:lpstr>
      <vt:lpstr>Calibri</vt:lpstr>
      <vt:lpstr>Ebrima</vt:lpstr>
      <vt:lpstr>Georgia</vt:lpstr>
      <vt:lpstr>Georgia Pro Black</vt:lpstr>
      <vt:lpstr>Georgia Regular</vt:lpstr>
      <vt:lpstr>Surveyor Text Book</vt:lpstr>
      <vt:lpstr>1_Top Title</vt:lpstr>
      <vt:lpstr>4_Top Title</vt:lpstr>
      <vt:lpstr>2_Top Title</vt:lpstr>
      <vt:lpstr>Top Title</vt:lpstr>
      <vt:lpstr>3_Top Title</vt:lpstr>
      <vt:lpstr>Introducing the Food Donation Improvement 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WASTE HAS SERIOUS IMPACTS</vt:lpstr>
      <vt:lpstr>WHAT GETS WASTED?</vt:lpstr>
      <vt:lpstr>PowerPoint Presentation</vt:lpstr>
      <vt:lpstr>PowerPoint Presentation</vt:lpstr>
      <vt:lpstr>WHERE FOOD WASTE HAPPENS</vt:lpstr>
      <vt:lpstr>HUNGER IMPACTS OF FOOD WASTE </vt:lpstr>
      <vt:lpstr>PowerPoint Presentation</vt:lpstr>
      <vt:lpstr>Passed in 1996, The Bill Emerson Good Samaritan Act provides civil and criminal liability protection for liability that might arise due to harm from donated food or grocery products</vt:lpstr>
      <vt:lpstr>PowerPoint Presentation</vt:lpstr>
      <vt:lpstr>PowerPoint Presentation</vt:lpstr>
      <vt:lpstr>Passed in January 2023,  The Food Donation Improvement Act extends the Bill Emerson Act in two ways:</vt:lpstr>
      <vt:lpstr>Food is Made to Be Eaten Videos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Keating, Madeline</dc:creator>
  <cp:lastModifiedBy>Deutsch,Jonathan</cp:lastModifiedBy>
  <cp:revision>38</cp:revision>
  <dcterms:created xsi:type="dcterms:W3CDTF">2022-05-03T13:55:09Z</dcterms:created>
  <dcterms:modified xsi:type="dcterms:W3CDTF">2024-10-27T18:29:41Z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0x0101004DF348189640644CBEC6CB9BDFDD018B</vt:lpwstr>
  </property>
  <property fmtid="{D5CDD505-2E9C-101B-9397-08002B2CF9AE}" pid="3" name="MediaServiceImageTags">
    <vt:lpwstr/>
  </property>
</Properties>
</file>