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6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1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11" r:id="rId28"/>
    <p:sldId id="283" r:id="rId29"/>
    <p:sldId id="284" r:id="rId30"/>
    <p:sldId id="310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13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7" r:id="rId58"/>
    <p:sldId id="315" r:id="rId59"/>
    <p:sldId id="316" r:id="rId60"/>
    <p:sldId id="318" r:id="rId61"/>
    <p:sldId id="314" r:id="rId62"/>
    <p:sldId id="319" r:id="rId63"/>
    <p:sldId id="321" r:id="rId64"/>
    <p:sldId id="322" r:id="rId65"/>
    <p:sldId id="32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84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2BFCA-5488-FF48-A805-A87A601686CA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8ECC8-7F4E-F949-9D28-08C6A70F6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405C-FD8F-2143-81D2-89AE81588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DDEFA-CFAE-F14F-96CA-90D047B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32955-D62E-C643-A3F8-DC514ED0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70383-1AEA-7747-BC66-5CA59A82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48205-735A-D545-B7C7-2C244881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8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07E9-4A36-C14B-9D6C-FE0ACF6D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72E90-9777-F84D-A365-9E849A252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6D43-E916-9E4C-91D2-7B88EA5D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245D4-B0F3-E444-B857-5810FF55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19C-71FE-0A47-909D-A936ABF4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0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443DEF-9C82-9F44-A0E7-19C6DCEC4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8D183-CB55-9B4F-A818-68F79C598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12762-E873-EB4F-9161-B8413192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1FD09-D681-4042-99AC-4DD0C7EE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68BE2-B2E3-3149-AB9B-C1E086E6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8AB4-9AB0-E449-8863-349A4AA1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D7FAA-2E1B-FF40-A863-3E379474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7B2A3-34CF-3548-976A-B6052108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19D4-1520-1641-8E20-BF743C1A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9DF69-F9EC-8C4B-A1B7-094874F4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345B-46EB-7A4D-844D-26C2D933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17DD0-6A8F-5243-88F5-9D6DE1FD4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5A52C-DBDF-E747-B53F-8738BA37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9E6F7-2190-2540-A51B-688438F1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55367-CB1A-8F45-86F1-ED52C843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3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0EC3-DEA2-0D4D-94C2-B116FA1F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7B091-4190-114E-ABB8-BD6AB40C5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8AACF-8388-E245-A727-CA6FADC0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4A3DE-F405-1B49-8171-4F3FF4FF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30BFB-FD7B-B844-81FF-276FE719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04A0C-006F-C54F-93C8-EBC3D351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8BE3-140B-0D4A-BD57-7A8DF541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FF9AE-2425-C046-8F21-925CBB9B8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26657-9620-8741-8421-F05454147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A057B-0BF7-3A4F-9E6B-5EC25D36F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D4625-DA34-5F48-9645-2EBA9C17E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BFDBBF-E442-6C41-982A-AF0E8F13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48F13-008C-7249-8ABF-A335A37A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9EE58-DE73-6E48-90FB-AEDE1148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D2EA-77D2-414F-BD2D-D5967EB2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CE20B-00C1-8E46-AA08-FF18788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1022C-2A4A-584D-93EF-47FF84E4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4B87E-B093-104B-AC04-A368E288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7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36DCBF-5150-E748-B3E5-04AC738A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C7E63-0796-6545-9806-626937DC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E9303-004D-8941-B603-8145063A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76BB-CF90-774E-862E-3A74C731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C8B8-50B1-C249-B84C-21B37764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091CD-0D64-6B41-A55A-4D6F9D290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4B553-3DEA-5843-83A2-12BAD44E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D5D3A-0326-FA43-971E-D92B43E2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8E5E3-3A35-B74F-ABB6-06E6BE21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6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E122-82D1-1A4B-9496-89ECD1AD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B33B5-2632-6546-969E-7BDBB0E4A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79D5B-99DC-B044-8E1C-848DE1ED3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1AA76-4900-C54D-9B06-361C0077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EDD1F-BEB7-DA42-9D2D-C1CBB5F0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52238-3036-344F-A6D9-DC566D89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0FEE63-9769-AD4B-8CBE-355BE04F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FFCA9-FC09-574E-B9D4-91CC57A12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E720C-38E0-B24F-AF12-F95CFF5C4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AE610-AD6D-CB4B-BE30-F6E579BE485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1C806-B7F3-4943-B10B-9EDC93E5D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E2893-DC82-CF4B-B698-2CBB40F8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1A11-4907-B948-B296-D22E363C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5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1C48-5312-7541-A74D-CB1A557AE0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Herbs and Spices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2A930-9A1C-A643-BB10-1E203E7F2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29049"/>
          </a:xfrm>
        </p:spPr>
        <p:txBody>
          <a:bodyPr/>
          <a:lstStyle/>
          <a:p>
            <a:r>
              <a:rPr lang="en-US" dirty="0"/>
              <a:t>Chef Jennifer M. Denlinger, PhD, CCC, CHEP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9AE29F-1E86-C545-A868-A245F0EB4AB6}"/>
              </a:ext>
            </a:extLst>
          </p:cNvPr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AF472D-1362-1F4D-9714-4D664423A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0" y="6030521"/>
            <a:ext cx="2921000" cy="8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25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Celery 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70" y="1846263"/>
            <a:ext cx="8020785" cy="4022725"/>
          </a:xfrm>
        </p:spPr>
      </p:pic>
      <p:sp>
        <p:nvSpPr>
          <p:cNvPr id="5" name="TextBox 4"/>
          <p:cNvSpPr txBox="1"/>
          <p:nvPr/>
        </p:nvSpPr>
        <p:spPr>
          <a:xfrm>
            <a:off x="10352868" y="4695986"/>
            <a:ext cx="11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Celery Salt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003" y="4695986"/>
            <a:ext cx="13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Celery Seeds</a:t>
            </a:r>
          </a:p>
        </p:txBody>
      </p:sp>
    </p:spTree>
    <p:extLst>
      <p:ext uri="{BB962C8B-B14F-4D97-AF65-F5344CB8AC3E}">
        <p14:creationId xmlns:p14="http://schemas.microsoft.com/office/powerpoint/2010/main" val="392553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Crushed Red Pepper</a:t>
            </a:r>
            <a:br>
              <a:rPr lang="en-US" dirty="0"/>
            </a:br>
            <a:r>
              <a:rPr lang="en-US" sz="3100" dirty="0"/>
              <a:t>(Chile Flakes) (Red Pepper Flakes)</a:t>
            </a:r>
          </a:p>
        </p:txBody>
      </p:sp>
      <p:pic>
        <p:nvPicPr>
          <p:cNvPr id="8194" name="Picture 2" descr="F:\pictures\SPICE, CHILI FLAK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606486"/>
            <a:ext cx="5867400" cy="4518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13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Chili Powder</a:t>
            </a:r>
          </a:p>
        </p:txBody>
      </p:sp>
      <p:pic>
        <p:nvPicPr>
          <p:cNvPr id="9218" name="Picture 2" descr="F:\pictures\SPICE, CHILI POW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725" y="1839662"/>
            <a:ext cx="4585137" cy="4408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1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Chili Powder vs. Paprika</a:t>
            </a:r>
          </a:p>
        </p:txBody>
      </p:sp>
      <p:pic>
        <p:nvPicPr>
          <p:cNvPr id="10242" name="Picture 2" descr="F:\pictures\SPICE, CHILI POWDER VS. PAPRI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688" y="1824736"/>
            <a:ext cx="6476712" cy="38140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2800" y="563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Chili Powder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Paprika</a:t>
            </a:r>
          </a:p>
        </p:txBody>
      </p:sp>
    </p:spTree>
    <p:extLst>
      <p:ext uri="{BB962C8B-B14F-4D97-AF65-F5344CB8AC3E}">
        <p14:creationId xmlns:p14="http://schemas.microsoft.com/office/powerpoint/2010/main" val="121541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Cinnamon</a:t>
            </a:r>
          </a:p>
        </p:txBody>
      </p:sp>
      <p:pic>
        <p:nvPicPr>
          <p:cNvPr id="11266" name="Picture 2" descr="F:\pictures\SPICE, CINNAM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1866930"/>
            <a:ext cx="6984123" cy="3848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640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Cloves</a:t>
            </a:r>
          </a:p>
        </p:txBody>
      </p:sp>
      <p:pic>
        <p:nvPicPr>
          <p:cNvPr id="12290" name="Picture 2" descr="F:\pictures\SPICE, CLOV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783352"/>
            <a:ext cx="6718738" cy="431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13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Coriander</a:t>
            </a:r>
          </a:p>
        </p:txBody>
      </p:sp>
      <p:pic>
        <p:nvPicPr>
          <p:cNvPr id="13314" name="Picture 2" descr="F:\pictures\SPICE, CORIA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811706"/>
            <a:ext cx="7622628" cy="4131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2143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Cumin</a:t>
            </a:r>
          </a:p>
        </p:txBody>
      </p:sp>
      <p:pic>
        <p:nvPicPr>
          <p:cNvPr id="14338" name="Picture 2" descr="F:\pictures\SPICE, CUM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1802996"/>
            <a:ext cx="7162799" cy="4597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08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Caraway vs. Cumin 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4" y="1846263"/>
            <a:ext cx="5886736" cy="4415052"/>
          </a:xfrm>
        </p:spPr>
      </p:pic>
      <p:sp>
        <p:nvSpPr>
          <p:cNvPr id="5" name="TextBox 4"/>
          <p:cNvSpPr txBox="1"/>
          <p:nvPr/>
        </p:nvSpPr>
        <p:spPr>
          <a:xfrm>
            <a:off x="3673098" y="5889356"/>
            <a:ext cx="157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Caraway Seeds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3756" y="588935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Cumin Seeds</a:t>
            </a:r>
          </a:p>
        </p:txBody>
      </p:sp>
    </p:spTree>
    <p:extLst>
      <p:ext uri="{BB962C8B-B14F-4D97-AF65-F5344CB8AC3E}">
        <p14:creationId xmlns:p14="http://schemas.microsoft.com/office/powerpoint/2010/main" val="3226263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Curry Powder</a:t>
            </a:r>
          </a:p>
        </p:txBody>
      </p:sp>
      <p:pic>
        <p:nvPicPr>
          <p:cNvPr id="15362" name="Picture 2" descr="F:\pictures\SPICE, CURRY POW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2" y="1737360"/>
            <a:ext cx="4742792" cy="4479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6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the leaves or certain plants, that are usually grown in temperate climates. </a:t>
            </a:r>
          </a:p>
          <a:p>
            <a:r>
              <a:rPr lang="en-US" altLang="x-none" i="1" dirty="0">
                <a:solidFill>
                  <a:srgbClr val="008000"/>
                </a:solidFill>
              </a:rPr>
              <a:t>Herbs are the leaves or stems of edible plants used for flavoring foods.</a:t>
            </a:r>
          </a:p>
          <a:p>
            <a:r>
              <a:rPr lang="en-US" altLang="x-none" i="1" dirty="0">
                <a:solidFill>
                  <a:srgbClr val="008000"/>
                </a:solidFill>
              </a:rPr>
              <a:t>Herbs are extremely perishable</a:t>
            </a:r>
          </a:p>
          <a:p>
            <a:r>
              <a:rPr lang="en-US" altLang="x-none" i="1" dirty="0">
                <a:solidFill>
                  <a:srgbClr val="008000"/>
                </a:solidFill>
              </a:rPr>
              <a:t>Fresh or dried</a:t>
            </a:r>
          </a:p>
          <a:p>
            <a:pPr lvl="1"/>
            <a:r>
              <a:rPr lang="en-US" altLang="x-none" i="1" dirty="0">
                <a:solidFill>
                  <a:srgbClr val="008000"/>
                </a:solidFill>
              </a:rPr>
              <a:t>Fresh are almost always the best choice</a:t>
            </a:r>
          </a:p>
          <a:p>
            <a:pPr lvl="1"/>
            <a:r>
              <a:rPr lang="en-US" altLang="x-none" i="1" dirty="0">
                <a:solidFill>
                  <a:srgbClr val="008000"/>
                </a:solidFill>
              </a:rPr>
              <a:t>Dried herbs need to be reconstituted in the item they are used 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Curry Powder vs. Turmeric</a:t>
            </a:r>
          </a:p>
        </p:txBody>
      </p:sp>
      <p:pic>
        <p:nvPicPr>
          <p:cNvPr id="16386" name="Picture 2" descr="F:\pictures\SPICE, CURRY VS. TUMERI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1" y="1732488"/>
            <a:ext cx="7533289" cy="40587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601980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Curry Powder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019800"/>
            <a:ext cx="101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Turmeric</a:t>
            </a:r>
          </a:p>
        </p:txBody>
      </p:sp>
    </p:spTree>
    <p:extLst>
      <p:ext uri="{BB962C8B-B14F-4D97-AF65-F5344CB8AC3E}">
        <p14:creationId xmlns:p14="http://schemas.microsoft.com/office/powerpoint/2010/main" val="4232014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Dill Seeds</a:t>
            </a:r>
          </a:p>
        </p:txBody>
      </p:sp>
      <p:pic>
        <p:nvPicPr>
          <p:cNvPr id="17410" name="Picture 2" descr="F:\pictures\SPICE, DILL SEE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3386" y="1829177"/>
            <a:ext cx="4748048" cy="4326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86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Dried Onion</a:t>
            </a:r>
            <a:br>
              <a:rPr lang="en-US" dirty="0"/>
            </a:br>
            <a:r>
              <a:rPr lang="en-US" sz="3100" dirty="0"/>
              <a:t>(Onion Powder)</a:t>
            </a:r>
          </a:p>
        </p:txBody>
      </p:sp>
      <p:pic>
        <p:nvPicPr>
          <p:cNvPr id="18434" name="Picture 2" descr="F:\pictures\SPICE, DRIED ON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3545"/>
            <a:ext cx="8545714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61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Fennel Seeds</a:t>
            </a:r>
          </a:p>
        </p:txBody>
      </p:sp>
      <p:pic>
        <p:nvPicPr>
          <p:cNvPr id="19458" name="Picture 2" descr="F:\pictures\SPICE, FENNEL SEE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085746"/>
            <a:ext cx="4742793" cy="4354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18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Fenugreek</a:t>
            </a:r>
          </a:p>
        </p:txBody>
      </p:sp>
      <p:pic>
        <p:nvPicPr>
          <p:cNvPr id="20482" name="Picture 2" descr="F:\pictures\SPICE, FENUGRE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929644"/>
            <a:ext cx="4842641" cy="4197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88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Ginger</a:t>
            </a:r>
          </a:p>
        </p:txBody>
      </p:sp>
      <p:pic>
        <p:nvPicPr>
          <p:cNvPr id="21506" name="Picture 2" descr="F:\pictures\SPICE, GING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2" y="1774192"/>
            <a:ext cx="5849006" cy="4321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625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Juniper Berries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8880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Lavender (dried)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96" y="1946147"/>
            <a:ext cx="5533810" cy="4150356"/>
          </a:xfrm>
        </p:spPr>
      </p:pic>
    </p:spTree>
    <p:extLst>
      <p:ext uri="{BB962C8B-B14F-4D97-AF65-F5344CB8AC3E}">
        <p14:creationId xmlns:p14="http://schemas.microsoft.com/office/powerpoint/2010/main" val="2878698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Mace</a:t>
            </a:r>
          </a:p>
        </p:txBody>
      </p:sp>
      <p:pic>
        <p:nvPicPr>
          <p:cNvPr id="23554" name="Picture 2" descr="F:\pictures\SPICE, MA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509" y="1885706"/>
            <a:ext cx="7547942" cy="4354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77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Mustard</a:t>
            </a:r>
          </a:p>
        </p:txBody>
      </p:sp>
      <p:pic>
        <p:nvPicPr>
          <p:cNvPr id="24578" name="Picture 2" descr="F:\pictures\SPICE, MUSTAR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737360"/>
            <a:ext cx="5609554" cy="4648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1" y="2590800"/>
            <a:ext cx="1984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Brown mustard seeds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2743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mustard seeds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5924" y="5550099"/>
            <a:ext cx="182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Mustard powder</a:t>
            </a:r>
          </a:p>
          <a:p>
            <a:r>
              <a:rPr lang="en-US" dirty="0"/>
              <a:t>(ground mustard)</a:t>
            </a:r>
          </a:p>
        </p:txBody>
      </p:sp>
    </p:spTree>
    <p:extLst>
      <p:ext uri="{BB962C8B-B14F-4D97-AF65-F5344CB8AC3E}">
        <p14:creationId xmlns:p14="http://schemas.microsoft.com/office/powerpoint/2010/main" val="153205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The buds, fruits, flowers, bark, seeds, and roots or plants and trees, many of which grow in tropical climates.</a:t>
            </a:r>
          </a:p>
          <a:p>
            <a:r>
              <a:rPr lang="en-US" altLang="x-none" i="1" dirty="0">
                <a:solidFill>
                  <a:srgbClr val="990000"/>
                </a:solidFill>
              </a:rPr>
              <a:t>Dried herbs are not spices !</a:t>
            </a:r>
          </a:p>
          <a:p>
            <a:r>
              <a:rPr lang="en-US" altLang="x-none" i="1" dirty="0">
                <a:solidFill>
                  <a:srgbClr val="990000"/>
                </a:solidFill>
              </a:rPr>
              <a:t>Should be ground fresh!!!!</a:t>
            </a:r>
          </a:p>
          <a:p>
            <a:pPr lvl="1"/>
            <a:r>
              <a:rPr lang="en-US" altLang="x-none" i="1" dirty="0">
                <a:solidFill>
                  <a:srgbClr val="990000"/>
                </a:solidFill>
              </a:rPr>
              <a:t>Spices go stale easily, especially ground spices</a:t>
            </a:r>
          </a:p>
          <a:p>
            <a:pPr lvl="1"/>
            <a:r>
              <a:rPr lang="en-US" altLang="x-none" i="1" dirty="0">
                <a:solidFill>
                  <a:srgbClr val="990000"/>
                </a:solidFill>
              </a:rPr>
              <a:t>Buy whole spices, and grind in small batches to help maintain freshness</a:t>
            </a:r>
          </a:p>
          <a:p>
            <a:pPr lvl="1"/>
            <a:r>
              <a:rPr lang="en-US" altLang="x-none" i="1" dirty="0">
                <a:solidFill>
                  <a:srgbClr val="990000"/>
                </a:solidFill>
              </a:rPr>
              <a:t>Spices can be toasted as well to help reinvigorate their oils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1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Nutmeg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80172"/>
            <a:ext cx="10058400" cy="3354906"/>
          </a:xfrm>
        </p:spPr>
      </p:pic>
      <p:sp>
        <p:nvSpPr>
          <p:cNvPr id="5" name="TextBox 4"/>
          <p:cNvSpPr txBox="1"/>
          <p:nvPr/>
        </p:nvSpPr>
        <p:spPr>
          <a:xfrm>
            <a:off x="1983783" y="5612569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Nutmeg with Mace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5403" y="563025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Unpeeled Nutmeg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60976" y="563025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Nutmeg</a:t>
            </a:r>
          </a:p>
        </p:txBody>
      </p:sp>
    </p:spTree>
    <p:extLst>
      <p:ext uri="{BB962C8B-B14F-4D97-AF65-F5344CB8AC3E}">
        <p14:creationId xmlns:p14="http://schemas.microsoft.com/office/powerpoint/2010/main" val="3803135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Nutmeg vs. Mace</a:t>
            </a:r>
          </a:p>
        </p:txBody>
      </p:sp>
      <p:pic>
        <p:nvPicPr>
          <p:cNvPr id="25602" name="Picture 2" descr="F:\pictures\SPICE, NUTMEG VS. MA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120" y="1860331"/>
            <a:ext cx="753872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517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Paprika</a:t>
            </a:r>
          </a:p>
        </p:txBody>
      </p:sp>
      <p:pic>
        <p:nvPicPr>
          <p:cNvPr id="26626" name="Picture 2" descr="F:\pictures\SPICE, PAPRI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152" y="1906957"/>
            <a:ext cx="3920359" cy="3912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27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 Pepper</a:t>
            </a:r>
            <a:br>
              <a:rPr lang="en-US" dirty="0"/>
            </a:br>
            <a:endParaRPr lang="en-US" sz="3100" dirty="0"/>
          </a:p>
        </p:txBody>
      </p:sp>
      <p:pic>
        <p:nvPicPr>
          <p:cNvPr id="27650" name="Picture 2" descr="F:\pictures\SPICE, PEPPERCORNS, BL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905000"/>
            <a:ext cx="7146513" cy="3733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5728900"/>
            <a:ext cx="206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Black Pepper</a:t>
            </a:r>
          </a:p>
          <a:p>
            <a:r>
              <a:rPr lang="en-US" dirty="0"/>
              <a:t>(Black Peppercorns)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867400"/>
            <a:ext cx="21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black pepper</a:t>
            </a:r>
          </a:p>
        </p:txBody>
      </p:sp>
    </p:spTree>
    <p:extLst>
      <p:ext uri="{BB962C8B-B14F-4D97-AF65-F5344CB8AC3E}">
        <p14:creationId xmlns:p14="http://schemas.microsoft.com/office/powerpoint/2010/main" val="3857103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Peppercorns</a:t>
            </a:r>
          </a:p>
        </p:txBody>
      </p:sp>
      <p:pic>
        <p:nvPicPr>
          <p:cNvPr id="28674" name="Picture 2" descr="F:\pictures\SPICE, PEPPERCORNS, GRE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8545" y="1737360"/>
            <a:ext cx="3954517" cy="402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466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Pink Peppercorns</a:t>
            </a:r>
          </a:p>
        </p:txBody>
      </p:sp>
      <p:pic>
        <p:nvPicPr>
          <p:cNvPr id="29698" name="Picture 2" descr="F:\pictures\SPICE, PEPPERCORNS, PI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15283"/>
            <a:ext cx="4729655" cy="4087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924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Szechuan Pepper</a:t>
            </a:r>
          </a:p>
        </p:txBody>
      </p:sp>
      <p:pic>
        <p:nvPicPr>
          <p:cNvPr id="30722" name="Picture 2" descr="F:\pictures\SPICE, PEPPERCORNS, SZECHU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008620"/>
            <a:ext cx="4122549" cy="444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681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Pepper</a:t>
            </a:r>
          </a:p>
        </p:txBody>
      </p:sp>
      <p:pic>
        <p:nvPicPr>
          <p:cNvPr id="31746" name="Picture 2" descr="F:\pictures\SPICE, PEPPERCORNS, WHI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04642"/>
            <a:ext cx="7696200" cy="41913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1" y="6019801"/>
            <a:ext cx="214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White Pepper</a:t>
            </a:r>
          </a:p>
          <a:p>
            <a:r>
              <a:rPr lang="en-US" dirty="0"/>
              <a:t>(White Peppercorns)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6096000"/>
            <a:ext cx="223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White Pepper</a:t>
            </a:r>
          </a:p>
        </p:txBody>
      </p:sp>
    </p:spTree>
    <p:extLst>
      <p:ext uri="{BB962C8B-B14F-4D97-AF65-F5344CB8AC3E}">
        <p14:creationId xmlns:p14="http://schemas.microsoft.com/office/powerpoint/2010/main" val="3526158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Poppyseeds</a:t>
            </a:r>
            <a:endParaRPr lang="en-US" dirty="0"/>
          </a:p>
        </p:txBody>
      </p:sp>
      <p:pic>
        <p:nvPicPr>
          <p:cNvPr id="32770" name="Picture 2" descr="F:\pictures\SPICE, POPPYSEE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253" y="1906291"/>
            <a:ext cx="3918454" cy="4207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983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Saffron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46" y="1846263"/>
            <a:ext cx="4955234" cy="4022725"/>
          </a:xfrm>
        </p:spPr>
      </p:pic>
    </p:spTree>
    <p:extLst>
      <p:ext uri="{BB962C8B-B14F-4D97-AF65-F5344CB8AC3E}">
        <p14:creationId xmlns:p14="http://schemas.microsoft.com/office/powerpoint/2010/main" val="285497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Allspice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1026" name="Picture 2" descr="F:\pictures\SPICE, ALLSP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6859" y="1737360"/>
            <a:ext cx="7447134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77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Anise</a:t>
            </a:r>
          </a:p>
        </p:txBody>
      </p:sp>
      <p:pic>
        <p:nvPicPr>
          <p:cNvPr id="34818" name="Picture 2" descr="F:\pictures\SPICE, STAR ANI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1737360"/>
            <a:ext cx="7482689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638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Turmeric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6" y="1868656"/>
            <a:ext cx="5657796" cy="4243346"/>
          </a:xfrm>
        </p:spPr>
      </p:pic>
    </p:spTree>
    <p:extLst>
      <p:ext uri="{BB962C8B-B14F-4D97-AF65-F5344CB8AC3E}">
        <p14:creationId xmlns:p14="http://schemas.microsoft.com/office/powerpoint/2010/main" val="2166566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Vanilla Bean</a:t>
            </a:r>
            <a:br>
              <a:rPr lang="en-US" dirty="0"/>
            </a:br>
            <a:r>
              <a:rPr lang="en-US" sz="2700" dirty="0"/>
              <a:t>(Whole Vanilla)</a:t>
            </a:r>
          </a:p>
        </p:txBody>
      </p:sp>
      <p:pic>
        <p:nvPicPr>
          <p:cNvPr id="36866" name="Picture 2" descr="F:\pictures\SPICE, VANIL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1752600"/>
            <a:ext cx="7663821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1288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ground brown spices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66" b="34748"/>
          <a:stretch/>
        </p:blipFill>
        <p:spPr>
          <a:xfrm>
            <a:off x="325465" y="2030277"/>
            <a:ext cx="10985328" cy="3146157"/>
          </a:xfrm>
        </p:spPr>
      </p:pic>
      <p:sp>
        <p:nvSpPr>
          <p:cNvPr id="5" name="TextBox 4"/>
          <p:cNvSpPr txBox="1"/>
          <p:nvPr/>
        </p:nvSpPr>
        <p:spPr>
          <a:xfrm>
            <a:off x="976393" y="5176434"/>
            <a:ext cx="15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Cloves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3580" y="5176434"/>
            <a:ext cx="16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Allspice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3790" y="5176434"/>
            <a:ext cx="17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Nutmeg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9902" y="5176434"/>
            <a:ext cx="19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Cinnamon</a:t>
            </a:r>
          </a:p>
        </p:txBody>
      </p:sp>
    </p:spTree>
    <p:extLst>
      <p:ext uri="{BB962C8B-B14F-4D97-AF65-F5344CB8AC3E}">
        <p14:creationId xmlns:p14="http://schemas.microsoft.com/office/powerpoint/2010/main" val="156781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Basil</a:t>
            </a:r>
          </a:p>
        </p:txBody>
      </p:sp>
      <p:pic>
        <p:nvPicPr>
          <p:cNvPr id="1026" name="Picture 2" descr="F:\pictures\HERB, BASIL, GREEN AND OP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49984"/>
            <a:ext cx="7315200" cy="44460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6601" y="6096000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Basil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001" y="6096000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Opal Basil</a:t>
            </a:r>
          </a:p>
        </p:txBody>
      </p:sp>
    </p:spTree>
    <p:extLst>
      <p:ext uri="{BB962C8B-B14F-4D97-AF65-F5344CB8AC3E}">
        <p14:creationId xmlns:p14="http://schemas.microsoft.com/office/powerpoint/2010/main" val="2805680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Chervil</a:t>
            </a:r>
          </a:p>
        </p:txBody>
      </p:sp>
      <p:pic>
        <p:nvPicPr>
          <p:cNvPr id="2051" name="Picture 3" descr="F:\pictures\HERB, CHERV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6781800" cy="4495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693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Chives</a:t>
            </a:r>
          </a:p>
        </p:txBody>
      </p:sp>
      <p:pic>
        <p:nvPicPr>
          <p:cNvPr id="3074" name="Picture 2" descr="F:\pictures\HERB, CHIV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295400"/>
            <a:ext cx="3266512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14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Cilantro	</a:t>
            </a:r>
          </a:p>
        </p:txBody>
      </p:sp>
      <p:pic>
        <p:nvPicPr>
          <p:cNvPr id="4098" name="Picture 2" descr="F:\pictures\HERB, CILANT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295400"/>
            <a:ext cx="4648200" cy="5076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659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Mint</a:t>
            </a:r>
            <a:br>
              <a:rPr lang="en-US" dirty="0"/>
            </a:br>
            <a:r>
              <a:rPr lang="en-US" sz="3100" dirty="0"/>
              <a:t>(Peppermint)</a:t>
            </a:r>
          </a:p>
        </p:txBody>
      </p:sp>
      <p:pic>
        <p:nvPicPr>
          <p:cNvPr id="5122" name="Picture 2" descr="F:\pictures\HERB, MINT, PEP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512" y="1972159"/>
            <a:ext cx="7294907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8425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Oregano</a:t>
            </a:r>
          </a:p>
        </p:txBody>
      </p:sp>
      <p:pic>
        <p:nvPicPr>
          <p:cNvPr id="6146" name="Picture 2" descr="F:\pictures\HERB, OREGA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678" y="1952306"/>
            <a:ext cx="4500966" cy="4304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35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Anise Seed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r="11195"/>
          <a:stretch/>
        </p:blipFill>
        <p:spPr>
          <a:xfrm>
            <a:off x="4060556" y="2059133"/>
            <a:ext cx="3812583" cy="3926946"/>
          </a:xfrm>
        </p:spPr>
      </p:pic>
    </p:spTree>
    <p:extLst>
      <p:ext uri="{BB962C8B-B14F-4D97-AF65-F5344CB8AC3E}">
        <p14:creationId xmlns:p14="http://schemas.microsoft.com/office/powerpoint/2010/main" val="1112236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Curley Parsley</a:t>
            </a:r>
          </a:p>
        </p:txBody>
      </p:sp>
      <p:pic>
        <p:nvPicPr>
          <p:cNvPr id="7170" name="Picture 2" descr="F:\pictures\HERB, PARSLEY, CURL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17418"/>
            <a:ext cx="6089542" cy="4102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330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Italian Parsley</a:t>
            </a:r>
            <a:br>
              <a:rPr lang="en-US" dirty="0"/>
            </a:br>
            <a:r>
              <a:rPr lang="en-US" sz="3100" dirty="0"/>
              <a:t>(Flat Leaf Parsley)</a:t>
            </a:r>
          </a:p>
        </p:txBody>
      </p:sp>
      <p:pic>
        <p:nvPicPr>
          <p:cNvPr id="8194" name="Picture 2" descr="F:\pictures\HERB, PARSLEY, ITALI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863543"/>
            <a:ext cx="6828295" cy="4242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888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Curley Parsley vs. Flat leaf Parsley</a:t>
            </a:r>
          </a:p>
        </p:txBody>
      </p:sp>
      <p:pic>
        <p:nvPicPr>
          <p:cNvPr id="9218" name="Picture 2" descr="F:\pictures\HERB, PARSLEY, FLAT VS CURL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063810"/>
            <a:ext cx="5915186" cy="40044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1" y="6025392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Curley Parsley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8662" y="6003054"/>
            <a:ext cx="317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Leaf Parsley (Italian Parsley)</a:t>
            </a:r>
          </a:p>
        </p:txBody>
      </p:sp>
    </p:spTree>
    <p:extLst>
      <p:ext uri="{BB962C8B-B14F-4D97-AF65-F5344CB8AC3E}">
        <p14:creationId xmlns:p14="http://schemas.microsoft.com/office/powerpoint/2010/main" val="1133766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Rosemary</a:t>
            </a:r>
          </a:p>
        </p:txBody>
      </p:sp>
      <p:pic>
        <p:nvPicPr>
          <p:cNvPr id="10242" name="Picture 2" descr="F:\pictures\HERB, ROSEMA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288" y="600559"/>
            <a:ext cx="3276600" cy="5412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173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</a:t>
            </a:r>
          </a:p>
        </p:txBody>
      </p:sp>
      <p:pic>
        <p:nvPicPr>
          <p:cNvPr id="11266" name="Picture 2" descr="F:\pictures\HERB, S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727" y="1658682"/>
            <a:ext cx="6285506" cy="4408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51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Tarragon</a:t>
            </a:r>
          </a:p>
        </p:txBody>
      </p:sp>
      <p:pic>
        <p:nvPicPr>
          <p:cNvPr id="12290" name="Picture 2" descr="F:\pictures\HERB, TARRAG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2080" y="892444"/>
            <a:ext cx="1828800" cy="5155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021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Thyme</a:t>
            </a:r>
          </a:p>
        </p:txBody>
      </p:sp>
      <p:pic>
        <p:nvPicPr>
          <p:cNvPr id="13314" name="Picture 2" descr="F:\pictures\HERB, THYM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371600"/>
            <a:ext cx="5486400" cy="4777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971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herbs you may come across……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29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Lavender (fresh)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052" y="1920725"/>
            <a:ext cx="6340159" cy="41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163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Lovage</a:t>
            </a:r>
            <a:endParaRPr lang="en-US" dirty="0"/>
          </a:p>
        </p:txBody>
      </p:sp>
      <p:pic>
        <p:nvPicPr>
          <p:cNvPr id="5" name="Picture 5" descr="HERB, LOV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74" y="1480980"/>
            <a:ext cx="3945518" cy="47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7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Annatto Seeds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Achiote</a:t>
            </a:r>
            <a:r>
              <a:rPr lang="en-US" sz="2700" dirty="0"/>
              <a:t>)</a:t>
            </a:r>
          </a:p>
        </p:txBody>
      </p:sp>
      <p:pic>
        <p:nvPicPr>
          <p:cNvPr id="3074" name="Picture 2" descr="F:\pictures\SPICE, ANNATTO SEE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71600"/>
            <a:ext cx="6858000" cy="5003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1841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Marjoram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208" y="1737360"/>
            <a:ext cx="4854191" cy="44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5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Epazote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340" y="1993626"/>
            <a:ext cx="7465979" cy="39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488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503" y="1846263"/>
            <a:ext cx="4911033" cy="45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667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Thai Basil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886" y="1846263"/>
            <a:ext cx="636455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Culantro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8" b="28994"/>
          <a:stretch/>
        </p:blipFill>
        <p:spPr>
          <a:xfrm>
            <a:off x="2286001" y="1809273"/>
            <a:ext cx="7708740" cy="41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71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336751" y="497575"/>
            <a:ext cx="4572846" cy="59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Leaves</a:t>
            </a:r>
          </a:p>
        </p:txBody>
      </p:sp>
      <p:pic>
        <p:nvPicPr>
          <p:cNvPr id="4098" name="Picture 2" descr="F:\pictures\SPICE, BAY LEAV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234" y="1737360"/>
            <a:ext cx="8646768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24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Caraway Seeds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3" y="2016744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44281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Cardamom</a:t>
            </a:r>
          </a:p>
        </p:txBody>
      </p:sp>
      <p:pic>
        <p:nvPicPr>
          <p:cNvPr id="6146" name="Picture 2" descr="F:\pictures\SPICE, CARDAM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022" y="2215220"/>
            <a:ext cx="4265908" cy="36886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13" y="2215220"/>
            <a:ext cx="5796410" cy="3688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987" y="4324026"/>
            <a:ext cx="125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Cardamom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2633" y="5903844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Cardamom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3752" y="5903844"/>
            <a:ext cx="184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Cardamom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9976" y="2215220"/>
            <a:ext cx="181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Cardamom Seeds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9976" y="5903844"/>
            <a:ext cx="19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Cardamom</a:t>
            </a:r>
          </a:p>
        </p:txBody>
      </p:sp>
    </p:spTree>
    <p:extLst>
      <p:ext uri="{BB962C8B-B14F-4D97-AF65-F5344CB8AC3E}">
        <p14:creationId xmlns:p14="http://schemas.microsoft.com/office/powerpoint/2010/main" val="3799174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 Template" id="{637BAA99-222C-B645-9714-C07B6E59E4CB}" vid="{7CF8884E-9F8F-2D4F-995D-BBA10E389A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FC Template</Template>
  <TotalTime>13</TotalTime>
  <Words>384</Words>
  <Application>Microsoft Office PowerPoint</Application>
  <PresentationFormat>Widescreen</PresentationFormat>
  <Paragraphs>112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Herbs and Spices</vt:lpstr>
      <vt:lpstr>Herbs</vt:lpstr>
      <vt:lpstr>Spices</vt:lpstr>
      <vt:lpstr>Allspice</vt:lpstr>
      <vt:lpstr>Anise Seed</vt:lpstr>
      <vt:lpstr>Annatto Seeds (Achiote)</vt:lpstr>
      <vt:lpstr>Bay Leaves</vt:lpstr>
      <vt:lpstr>Caraway Seeds</vt:lpstr>
      <vt:lpstr>Cardamom</vt:lpstr>
      <vt:lpstr>Celery Seeds</vt:lpstr>
      <vt:lpstr>Crushed Red Pepper (Chile Flakes) (Red Pepper Flakes)</vt:lpstr>
      <vt:lpstr>Chili Powder</vt:lpstr>
      <vt:lpstr>Chili Powder vs. Paprika</vt:lpstr>
      <vt:lpstr>Cinnamon</vt:lpstr>
      <vt:lpstr>Cloves</vt:lpstr>
      <vt:lpstr>Coriander</vt:lpstr>
      <vt:lpstr>Cumin</vt:lpstr>
      <vt:lpstr>Caraway vs. Cumin Seeds</vt:lpstr>
      <vt:lpstr>Curry Powder</vt:lpstr>
      <vt:lpstr>Curry Powder vs. Turmeric</vt:lpstr>
      <vt:lpstr>Dill Seeds</vt:lpstr>
      <vt:lpstr>Dried Onion (Onion Powder)</vt:lpstr>
      <vt:lpstr>Fennel Seeds</vt:lpstr>
      <vt:lpstr>Fenugreek</vt:lpstr>
      <vt:lpstr>Ginger</vt:lpstr>
      <vt:lpstr>Juniper Berries</vt:lpstr>
      <vt:lpstr>Lavender (dried)</vt:lpstr>
      <vt:lpstr>Mace</vt:lpstr>
      <vt:lpstr>Mustard</vt:lpstr>
      <vt:lpstr>Nutmeg</vt:lpstr>
      <vt:lpstr>Nutmeg vs. Mace</vt:lpstr>
      <vt:lpstr>Paprika</vt:lpstr>
      <vt:lpstr>Black Pepper </vt:lpstr>
      <vt:lpstr>Green Peppercorns</vt:lpstr>
      <vt:lpstr>Pink Peppercorns</vt:lpstr>
      <vt:lpstr>Szechuan Pepper</vt:lpstr>
      <vt:lpstr>White Pepper</vt:lpstr>
      <vt:lpstr>Poppyseeds</vt:lpstr>
      <vt:lpstr>Saffron</vt:lpstr>
      <vt:lpstr>Star Anise</vt:lpstr>
      <vt:lpstr>Turmeric</vt:lpstr>
      <vt:lpstr>Vanilla Bean (Whole Vanilla)</vt:lpstr>
      <vt:lpstr>The ground brown spices</vt:lpstr>
      <vt:lpstr>Basil</vt:lpstr>
      <vt:lpstr>Chervil</vt:lpstr>
      <vt:lpstr>Chives</vt:lpstr>
      <vt:lpstr>Cilantro </vt:lpstr>
      <vt:lpstr>Mint (Peppermint)</vt:lpstr>
      <vt:lpstr>Oregano</vt:lpstr>
      <vt:lpstr>Curley Parsley</vt:lpstr>
      <vt:lpstr>Italian Parsley (Flat Leaf Parsley)</vt:lpstr>
      <vt:lpstr>Curley Parsley vs. Flat leaf Parsley</vt:lpstr>
      <vt:lpstr>Rosemary</vt:lpstr>
      <vt:lpstr>Sage</vt:lpstr>
      <vt:lpstr>Tarragon</vt:lpstr>
      <vt:lpstr>Thyme</vt:lpstr>
      <vt:lpstr>Some other herbs you may come across……</vt:lpstr>
      <vt:lpstr>Lavender (fresh)</vt:lpstr>
      <vt:lpstr>Lovage</vt:lpstr>
      <vt:lpstr>Marjoram</vt:lpstr>
      <vt:lpstr>Epazote</vt:lpstr>
      <vt:lpstr>Stevia</vt:lpstr>
      <vt:lpstr>Thai Basil</vt:lpstr>
      <vt:lpstr>Culantro</vt:lpstr>
      <vt:lpstr>Savory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 and Spices</dc:title>
  <dc:creator>Jennifer Denlinger</dc:creator>
  <cp:lastModifiedBy>Jennifer Denlinger</cp:lastModifiedBy>
  <cp:revision>1</cp:revision>
  <dcterms:created xsi:type="dcterms:W3CDTF">2023-03-29T02:15:39Z</dcterms:created>
  <dcterms:modified xsi:type="dcterms:W3CDTF">2023-03-29T02:28:50Z</dcterms:modified>
</cp:coreProperties>
</file>