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5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84"/>
  </p:normalViewPr>
  <p:slideViewPr>
    <p:cSldViewPr snapToGrid="0" snapToObjects="1">
      <p:cViewPr varScale="1">
        <p:scale>
          <a:sx n="30" d="100"/>
          <a:sy n="30" d="100"/>
        </p:scale>
        <p:origin x="9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00000"/>
                </a:solidFill>
              </a:rPr>
              <a:t>How do you taste?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do you taste?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CF-4AE6-A0D6-B10C75D043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CF-4AE6-A0D6-B10C75D043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CF-4AE6-A0D6-B10C75D043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CF-4AE6-A0D6-B10C75D043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Smell/ Aroma</c:v>
                </c:pt>
                <c:pt idx="1">
                  <c:v>Vision</c:v>
                </c:pt>
                <c:pt idx="2">
                  <c:v>Texture</c:v>
                </c:pt>
                <c:pt idx="3">
                  <c:v>Taste</c:v>
                </c:pt>
              </c:strCache>
            </c:strRef>
          </c:cat>
          <c:val>
            <c:numRef>
              <c:f>Sheet1!$B$2:$B$5</c:f>
              <c:numCache>
                <c:formatCode>#\ ??/??</c:formatCode>
                <c:ptCount val="4"/>
                <c:pt idx="0" formatCode="#\ ?/?">
                  <c:v>0.6</c:v>
                </c:pt>
                <c:pt idx="1">
                  <c:v>0.1</c:v>
                </c:pt>
                <c:pt idx="2">
                  <c:v>0.1</c:v>
                </c:pt>
                <c:pt idx="3" formatCode="#\ ?/?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CF-4AE6-A0D6-B10C75D04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2BFCA-5488-FF48-A805-A87A601686C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ECC8-7F4E-F949-9D28-08C6A70F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405C-FD8F-2143-81D2-89AE81588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DDEFA-CFAE-F14F-96CA-90D047B5B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2955-D62E-C643-A3F8-DC514ED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0383-1AEA-7747-BC66-5CA59A82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8205-735A-D545-B7C7-2C244881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07E9-4A36-C14B-9D6C-FE0ACF6D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72E90-9777-F84D-A365-9E849A25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6D43-E916-9E4C-91D2-7B88EA5D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245D4-B0F3-E444-B857-5810FF55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619C-71FE-0A47-909D-A936ABF4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43DEF-9C82-9F44-A0E7-19C6DCEC4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8D183-CB55-9B4F-A818-68F79C598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2762-E873-EB4F-9161-B841319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FD09-D681-4042-99AC-4DD0C7EE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8BE2-B2E3-3149-AB9B-C1E086E6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8AB4-9AB0-E449-8863-349A4AA1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7FAA-2E1B-FF40-A863-3E379474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B2A3-34CF-3548-976A-B6052108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19D4-1520-1641-8E20-BF743C1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DF69-F9EC-8C4B-A1B7-094874F4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345B-46EB-7A4D-844D-26C2D933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17DD0-6A8F-5243-88F5-9D6DE1FD4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5A52C-DBDF-E747-B53F-8738BA37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9E6F7-2190-2540-A51B-688438F1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55367-CB1A-8F45-86F1-ED52C843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0EC3-DEA2-0D4D-94C2-B116FA1F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B091-4190-114E-ABB8-BD6AB40C5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8AACF-8388-E245-A727-CA6FADC0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A3DE-F405-1B49-8171-4F3FF4F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30BFB-FD7B-B844-81FF-276FE719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04A0C-006F-C54F-93C8-EBC3D351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BE3-140B-0D4A-BD57-7A8DF541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FF9AE-2425-C046-8F21-925CBB9B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26657-9620-8741-8421-F05454147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A057B-0BF7-3A4F-9E6B-5EC25D36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D4625-DA34-5F48-9645-2EBA9C17E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FDBBF-E442-6C41-982A-AF0E8F13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48F13-008C-7249-8ABF-A335A37A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9EE58-DE73-6E48-90FB-AEDE1148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D2EA-77D2-414F-BD2D-D5967EB2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CE20B-00C1-8E46-AA08-FF18788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022C-2A4A-584D-93EF-47FF84E4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4B87E-B093-104B-AC04-A368E288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6DCBF-5150-E748-B3E5-04AC738A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C7E63-0796-6545-9806-626937DC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E9303-004D-8941-B603-8145063A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76BB-CF90-774E-862E-3A74C731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C8B8-50B1-C249-B84C-21B37764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91CD-0D64-6B41-A55A-4D6F9D29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B553-3DEA-5843-83A2-12BAD44E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D5D3A-0326-FA43-971E-D92B43E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8E5E3-3A35-B74F-ABB6-06E6BE21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E122-82D1-1A4B-9496-89ECD1AD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B33B5-2632-6546-969E-7BDBB0E4A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79D5B-99DC-B044-8E1C-848DE1ED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1AA76-4900-C54D-9B06-361C0077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EDD1F-BEB7-DA42-9D2D-C1CBB5F0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52238-3036-344F-A6D9-DC566D89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FEE63-9769-AD4B-8CBE-355BE04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FCA9-FC09-574E-B9D4-91CC57A12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E720C-38E0-B24F-AF12-F95CFF5C4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E610-AD6D-CB4B-BE30-F6E579BE485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C806-B7F3-4943-B10B-9EDC93E5D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2893-DC82-CF4B-B698-2CBB40F8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1C48-5312-7541-A74D-CB1A557AE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Elements of Taste &amp; Flavor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2A930-9A1C-A643-BB10-1E203E7F2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29049"/>
          </a:xfrm>
        </p:spPr>
        <p:txBody>
          <a:bodyPr/>
          <a:lstStyle/>
          <a:p>
            <a:r>
              <a:rPr lang="en-US" dirty="0"/>
              <a:t>Chef Jennifer M. Denlinger, PhD, CCC, CHEP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AE29F-1E86-C545-A868-A245F0EB4AB6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AF472D-1362-1F4D-9714-4D664423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Umami Sensation occurs at all points on the tongue, cheek, and roof of mouth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228600"/>
            <a:ext cx="5461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05000" y="533400"/>
          <a:ext cx="8036160" cy="50537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>
                          <a:effectLst/>
                        </a:rPr>
                        <a:t>Taste</a:t>
                      </a:r>
                      <a:endParaRPr lang="en-US" sz="1800" b="1" i="0" u="none" strike="noStrike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dirty="0">
                          <a:effectLst/>
                        </a:rPr>
                        <a:t>Primary Actions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dirty="0">
                          <a:effectLst/>
                        </a:rPr>
                        <a:t>Common Sources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1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effectLst/>
                        </a:rPr>
                        <a:t>SWEET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Builds tissues, calms nerves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Fruit, grains, natural sugars, milk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1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effectLst/>
                        </a:rPr>
                        <a:t>SOUR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>
                          <a:effectLst/>
                        </a:rPr>
                        <a:t>Cleanses tissues, increases absorption of minerals 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Sour fruits, yogurt, fermented foods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539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effectLst/>
                        </a:rPr>
                        <a:t>SALTY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Improves taste to food, lubricates tissues, stimulates digestion 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Natural salts, sea vegetables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1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effectLst/>
                        </a:rPr>
                        <a:t>BITTER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Detoxifies and lightens tissues 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Dark leafy greens, herbs and spices 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71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effectLst/>
                        </a:rPr>
                        <a:t>PUNGENT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>
                          <a:effectLst/>
                        </a:rPr>
                        <a:t>Stimulates digestion and metabolism 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Chili peppers, garlic, herbs and spices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71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effectLst/>
                        </a:rPr>
                        <a:t>ASTRINGENT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>
                          <a:effectLst/>
                        </a:rPr>
                        <a:t>Absorbs water, tightens tissues, dries fats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</a:rPr>
                        <a:t>Legumes, raw fruits and vegetables, herbs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5" name="Picture 1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6" y="2314575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0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Tasting most foods involve a combination of all areas on the tongue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Sometimes the absence of one sensation increases the concentration of another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white peaches have lower acidity, so they taste sweeter than yellow </a:t>
            </a:r>
            <a:r>
              <a:rPr lang="en-US" dirty="0" smtClean="0"/>
              <a:t>peaches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Sweet </a:t>
            </a:r>
            <a:r>
              <a:rPr lang="en-US" dirty="0"/>
              <a:t>onions are extremely low in pyruvic acid (which causes the tears when cut), so the natural sweetness in the onion is enhanced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You cannot “erase” one taste sensation by adding more of another. 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Sometimes though, they can reduce the sensation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9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3600" dirty="0"/>
              <a:t>5 basic tastes - SALT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sz="2000" dirty="0"/>
              <a:t>We have evolved to crave salt to ensure we eat enough sodium to sustain life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Salt enables the </a:t>
            </a:r>
            <a:r>
              <a:rPr lang="en-US" sz="2000" dirty="0"/>
              <a:t>Maillard </a:t>
            </a:r>
            <a:r>
              <a:rPr lang="en-US" sz="2000" dirty="0"/>
              <a:t>reaction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Salt makes savory foods taste more intense (tomatoes)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Salt suppresses sour and </a:t>
            </a:r>
            <a:r>
              <a:rPr lang="en-US" sz="2000" dirty="0"/>
              <a:t>bitter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Salt “wakes up” other flavors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Syracuse, New York </a:t>
            </a:r>
            <a:r>
              <a:rPr lang="en-US" sz="2000" dirty="0"/>
              <a:t>was a top salt producer in the country for much of the 19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4572000"/>
            <a:ext cx="3250293" cy="18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3600" dirty="0"/>
              <a:t>5 basic tastes - BITTER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It is thought that bitter is a natural defense mechanism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While we may describe tannin and astringency as bitter, physiologically speaking, it’s a feeling, not a </a:t>
            </a:r>
            <a:r>
              <a:rPr lang="en-US" sz="2000" dirty="0"/>
              <a:t>taste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Bitter usually serves to bring taste on the palate to a halt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Salt suppresses bitter tastes</a:t>
            </a:r>
          </a:p>
          <a:p>
            <a:pPr lvl="1">
              <a:buFont typeface="Arial" charset="0"/>
              <a:buChar char="•"/>
            </a:pPr>
            <a:r>
              <a:rPr lang="en-US" sz="1700" dirty="0"/>
              <a:t>Vanilla does a great job of suppressing bitter as well. Maybe one of the reasons that vanilla lattes are so popular with newbie coffee drinkers?</a:t>
            </a:r>
          </a:p>
          <a:p>
            <a:pPr lvl="1">
              <a:buFont typeface="Arial" charset="0"/>
              <a:buChar char="•"/>
            </a:pPr>
            <a:r>
              <a:rPr lang="en-US" sz="1700" dirty="0"/>
              <a:t>Bitter greens, Brussel sprouts, coffee, cocoa, citrus pith</a:t>
            </a:r>
          </a:p>
          <a:p>
            <a:pPr lvl="1">
              <a:buFont typeface="Arial" charset="0"/>
              <a:buChar char="•"/>
            </a:pPr>
            <a:r>
              <a:rPr lang="en-US" sz="1700" dirty="0"/>
              <a:t>IPA – India Pale Ale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495800"/>
            <a:ext cx="3297706" cy="20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3600" dirty="0"/>
              <a:t>5 basic tastes - SWEET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sz="2000" dirty="0"/>
              <a:t>Breast milk is sweet so babies naturally gravitate towards sweet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Sugar can be balanced by acidity </a:t>
            </a:r>
            <a:r>
              <a:rPr lang="en-US" sz="2000" dirty="0"/>
              <a:t>(i.e.. </a:t>
            </a:r>
            <a:r>
              <a:rPr lang="en-US" sz="2000" dirty="0"/>
              <a:t>peaches, lemonade, Riesling or Sauternes wine</a:t>
            </a:r>
            <a:r>
              <a:rPr lang="en-US" sz="2000" dirty="0"/>
              <a:t>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Sugar is often the first taste to hit the palate, and move towards the background</a:t>
            </a:r>
          </a:p>
          <a:p>
            <a:pPr lvl="1">
              <a:buFont typeface="Arial" charset="0"/>
              <a:buChar char="•"/>
            </a:pPr>
            <a:r>
              <a:rPr lang="en-US" sz="1700" dirty="0"/>
              <a:t>Rounds out sharp edges of aromatic spices like clove and the tanginess of citrus</a:t>
            </a:r>
            <a:endParaRPr lang="en-US" sz="1700" dirty="0"/>
          </a:p>
          <a:p>
            <a:pPr>
              <a:buFont typeface="Arial" charset="0"/>
              <a:buChar char="•"/>
            </a:pPr>
            <a:r>
              <a:rPr lang="en-US" sz="2000" dirty="0"/>
              <a:t>Chefs can use various forms of sugar for nuanced flavors (brown sugar, honey, molasses)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Artificial sweeteners all have different sweetness profiles which make it nearly impossible to create a sugar-free drink everyone will accept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221255"/>
            <a:ext cx="2389632" cy="15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3600" dirty="0"/>
              <a:t>5 basic tastes - SOUR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Delicious food is often described as mouthwatering and sour makes our mouth water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A slight increase in acid can make a sauce taste “bright” or “fresh”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Too much sour often means spoilage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Sour is the primary taste of fermentation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Bartenders do an excellent job of balancing sweet &amp; sour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2-1-1 cocktail ratio : 2 parts liquor, 1 part sweet, 1 part sour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Acid can provide balance to savory items (pickle </a:t>
            </a:r>
            <a:r>
              <a:rPr lang="en-US" sz="2400" dirty="0"/>
              <a:t>served with a </a:t>
            </a:r>
            <a:r>
              <a:rPr lang="en-US" sz="2400" dirty="0"/>
              <a:t>burger)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910" y="5349801"/>
            <a:ext cx="2247900" cy="10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3600" dirty="0"/>
              <a:t>5 basic tastes - UMAMI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Umami is the “newest” taste and some scientists still don’t think it is a basic taste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Umami is usually described as savory or meaty and makes everything taste a bit fuller or rounder. It adds a depth of flavor.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“The </a:t>
            </a:r>
            <a:r>
              <a:rPr lang="en-US" sz="2400" dirty="0"/>
              <a:t>beer goggles of </a:t>
            </a:r>
            <a:r>
              <a:rPr lang="en-US" sz="2400" dirty="0"/>
              <a:t>taste”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Worcestershire sauce, soy sauce, fish sauce, ketchup, cheese (esp. parmesan),mushrooms, anchovies, cured meats, kelp, Marmite, etc.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Umami gives food richness and too much can be overwhelming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Acid can tame umami (pickled ginger w/ sushi, deli sandwich w/ pickle)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4000" y="-10332"/>
            <a:ext cx="10029421" cy="63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Aroma Perception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Human olfaction is extremely sensitive (1 part per 50 billion)</a:t>
            </a:r>
          </a:p>
          <a:p>
            <a:pPr>
              <a:buFont typeface="Arial" charset="0"/>
              <a:buChar char="•"/>
            </a:pPr>
            <a:r>
              <a:rPr lang="en-US" dirty="0"/>
              <a:t>Sense of smell is better in the morning</a:t>
            </a:r>
          </a:p>
          <a:p>
            <a:pPr>
              <a:buFont typeface="Arial" charset="0"/>
              <a:buChar char="•"/>
            </a:pPr>
            <a:r>
              <a:rPr lang="en-US" dirty="0"/>
              <a:t>Elderly are less sensitive than young adults</a:t>
            </a:r>
          </a:p>
          <a:p>
            <a:pPr>
              <a:buFont typeface="Arial" charset="0"/>
              <a:buChar char="•"/>
            </a:pPr>
            <a:r>
              <a:rPr lang="en-US" dirty="0"/>
              <a:t>Females more sensitive than males</a:t>
            </a:r>
          </a:p>
          <a:p>
            <a:pPr>
              <a:buFont typeface="Arial" charset="0"/>
              <a:buChar char="•"/>
            </a:pPr>
            <a:r>
              <a:rPr lang="en-US" dirty="0"/>
              <a:t>Smokers less sensitive than non-smokers</a:t>
            </a:r>
          </a:p>
          <a:p>
            <a:pPr>
              <a:buFont typeface="Arial" charset="0"/>
              <a:buChar char="•"/>
            </a:pPr>
            <a:r>
              <a:rPr lang="en-US" dirty="0"/>
              <a:t>Remember there are only 5 basic tastes; the details are in the aroma</a:t>
            </a:r>
          </a:p>
          <a:p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72001"/>
            <a:ext cx="2133600" cy="2143125"/>
          </a:xfrm>
        </p:spPr>
      </p:pic>
    </p:spTree>
    <p:extLst>
      <p:ext uri="{BB962C8B-B14F-4D97-AF65-F5344CB8AC3E}">
        <p14:creationId xmlns:p14="http://schemas.microsoft.com/office/powerpoint/2010/main" val="23870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u="sng" dirty="0" smtClean="0"/>
              <a:t>Taste</a:t>
            </a:r>
            <a:r>
              <a:rPr lang="en-US" dirty="0" smtClean="0"/>
              <a:t> – refers to 5 basic tastes (salt, bitter, sweet, sour, umami)</a:t>
            </a:r>
          </a:p>
          <a:p>
            <a:pPr lvl="1"/>
            <a:r>
              <a:rPr lang="en-US" dirty="0" smtClean="0"/>
              <a:t>There are also several other sensations we will look at</a:t>
            </a:r>
          </a:p>
          <a:p>
            <a:r>
              <a:rPr lang="en-US" u="sng" dirty="0" smtClean="0"/>
              <a:t>Flavor</a:t>
            </a:r>
            <a:r>
              <a:rPr lang="en-US" dirty="0" smtClean="0"/>
              <a:t> – the sum of all the sensations we get when we have food in our mouth  </a:t>
            </a:r>
          </a:p>
          <a:p>
            <a:r>
              <a:rPr lang="en-US" u="sng" dirty="0" smtClean="0"/>
              <a:t>Sensory Analysis </a:t>
            </a:r>
            <a:r>
              <a:rPr lang="en-US" dirty="0" smtClean="0"/>
              <a:t>– a scientific discipline that applies principles of experimental design and statistical analysis to the use of human senses (sight, smell, taste, touch, and hearing) for the purposes of evaluating consumer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err="1"/>
              <a:t>Retronasal</a:t>
            </a:r>
            <a:r>
              <a:rPr lang="en-US" dirty="0"/>
              <a:t> Olfaction 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737362"/>
            <a:ext cx="6209241" cy="4656931"/>
          </a:xfrm>
        </p:spPr>
      </p:pic>
    </p:spTree>
    <p:extLst>
      <p:ext uri="{BB962C8B-B14F-4D97-AF65-F5344CB8AC3E}">
        <p14:creationId xmlns:p14="http://schemas.microsoft.com/office/powerpoint/2010/main" val="38900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sz="3600" dirty="0"/>
              <a:t>Other Taste Factors - Temperature (mouthfeel)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sz="2000" dirty="0"/>
              <a:t>Hot foods often have stronger flavor as the molecules in the food are zipping around faster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Dissolve faster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Find your taste buds faster</a:t>
            </a:r>
          </a:p>
          <a:p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76600"/>
            <a:ext cx="3656012" cy="2278062"/>
          </a:xfrm>
        </p:spPr>
      </p:pic>
    </p:spTree>
    <p:extLst>
      <p:ext uri="{BB962C8B-B14F-4D97-AF65-F5344CB8AC3E}">
        <p14:creationId xmlns:p14="http://schemas.microsoft.com/office/powerpoint/2010/main" val="6679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Enjoying a cup of coffee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sz="2000" dirty="0"/>
              <a:t>The sound of the beans grinding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The smell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The sound of it percolating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The warmth of the cup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The pleasant bitterness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The anticipation of the jolt the caffeine </a:t>
            </a:r>
            <a:r>
              <a:rPr lang="en-US" sz="2000" dirty="0"/>
              <a:t>gives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latin typeface="Bradley Hand ITC" panose="03070402050302030203" pitchFamily="66" charset="0"/>
              </a:rPr>
              <a:t>Do you think the experience contributes to the taste of the coffee?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33600"/>
            <a:ext cx="2176462" cy="2889250"/>
          </a:xfrm>
        </p:spPr>
      </p:pic>
    </p:spTree>
    <p:extLst>
      <p:ext uri="{BB962C8B-B14F-4D97-AF65-F5344CB8AC3E}">
        <p14:creationId xmlns:p14="http://schemas.microsoft.com/office/powerpoint/2010/main" val="40372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Ayurveda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 traditional approach to food practiced in India for thousands of years.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Ayurveda=science of life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Ayu</a:t>
            </a:r>
            <a:r>
              <a:rPr lang="en-US" dirty="0" smtClean="0"/>
              <a:t>=life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Veda=knowledge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5 elements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3 constitutional types (</a:t>
            </a:r>
            <a:r>
              <a:rPr lang="en-US" dirty="0" err="1" smtClean="0"/>
              <a:t>doshas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6 tastes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1"/>
            <a:ext cx="4076700" cy="22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9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Ayurveda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For centuries studied by scientists and philosophers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Central to this is that our bodies, mood and health are impacted by our diet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To be healthy and happy must seek harmony and balance in diet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 India practitioners of Ayurveda receive government recognized formal training, similar to medical school on USA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Space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Air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Earth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Fire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Water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These elements make up everything in the universe including the human body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These elements come together to create the </a:t>
            </a:r>
            <a:r>
              <a:rPr lang="en-US" dirty="0" err="1"/>
              <a:t>doshas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76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Balancing the </a:t>
            </a:r>
            <a:r>
              <a:rPr lang="en-US" dirty="0" err="1"/>
              <a:t>Doshas</a:t>
            </a:r>
            <a:r>
              <a:rPr lang="en-US" dirty="0"/>
              <a:t> Through </a:t>
            </a:r>
            <a:r>
              <a:rPr lang="en-US" dirty="0" smtClean="0"/>
              <a:t>Taste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346961" y="1771995"/>
          <a:ext cx="7543801" cy="389936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9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401"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dirty="0">
                          <a:effectLst/>
                        </a:rPr>
                        <a:t> </a:t>
                      </a:r>
                      <a:endParaRPr lang="sk-SK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dirty="0">
                          <a:effectLst/>
                        </a:rPr>
                        <a:t>Most Balancing 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dirty="0">
                          <a:effectLst/>
                        </a:rPr>
                        <a:t>Most Aggravating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401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dirty="0" err="1" smtClean="0">
                          <a:effectLst/>
                        </a:rPr>
                        <a:t>Vata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(air &amp; space)</a:t>
                      </a: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dirty="0">
                          <a:effectLst/>
                        </a:rPr>
                        <a:t>Sweet, Sour, Salty 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dirty="0">
                          <a:effectLst/>
                        </a:rPr>
                        <a:t>Bitter, Pungent, Astringent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40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Pitta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(fire &amp; water)</a:t>
                      </a: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>
                          <a:effectLst/>
                        </a:rPr>
                        <a:t>Sweet, Bitter, Astringent </a:t>
                      </a:r>
                      <a:endParaRPr lang="en-US" sz="2400" b="0" i="0" u="none" strike="noStrike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dirty="0">
                          <a:effectLst/>
                        </a:rPr>
                        <a:t>Sour, Salty, Pungent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401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dirty="0" err="1" smtClean="0">
                          <a:effectLst/>
                        </a:rPr>
                        <a:t>Kapha</a:t>
                      </a: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/>
                      <a:r>
                        <a:rPr lang="en-US" sz="2400" dirty="0" smtClean="0"/>
                        <a:t>(earth &amp; water)</a:t>
                      </a: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dirty="0">
                          <a:effectLst/>
                        </a:rPr>
                        <a:t>Pungent, Bitter, Astringent 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none" strike="noStrike" dirty="0">
                          <a:effectLst/>
                        </a:rPr>
                        <a:t>Sweet, Sour, Salty</a:t>
                      </a:r>
                      <a:endParaRPr lang="en-US" sz="2400" b="0" i="0" u="none" strike="noStrike" dirty="0">
                        <a:solidFill>
                          <a:srgbClr val="333333"/>
                        </a:solidFill>
                        <a:effectLst/>
                        <a:latin typeface="Verdana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eattasteheal.com/images/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251460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85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5166"/>
            <a:ext cx="6019800" cy="59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0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1905000"/>
            <a:ext cx="325399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20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Tastes that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Salty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Sweet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Picante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heighten all the other tastes in a recipe, often used as a foundation when layering flavors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can be combined in a recipe “balancing a sauce/ dish”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33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Tastes that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Tangy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Vinted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Bulby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Floral Herbal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Spiced aromatic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Funky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“Pull” tastes seek out underlying flavors and highlights </a:t>
            </a:r>
            <a:r>
              <a:rPr lang="en-US" dirty="0" smtClean="0"/>
              <a:t>them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ingredients broadly pull, while some enhance through aroma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6419"/>
            <a:ext cx="9176657" cy="4402666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Taste is a complex mixture of flavors and aroma, or smell.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Classically defined as salty, sweet, bitter, sour, hot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Modern palates have evolved past that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Not everyone will experience tastes to the same degree.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Not being able to smell can affect your ability to taste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Tasting is done with taste buds on the tongue and roof of the mouth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Tastes can be broken down into 4 major categories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Push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Pull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Platform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Punctuate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All of these will have several subcategories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01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Tastes that punctuate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Sharp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Serves as a signal to stop one taste and start another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Texture, such as crispness or smoothness helps one make sense of complex taste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Separate or unite the layers of taste in a recipe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Fats and oil help to spread flavor around the palate and launch aroma to the nose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1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Other Taste Factors - </a:t>
            </a:r>
            <a:r>
              <a:rPr lang="en-US" dirty="0" smtClean="0"/>
              <a:t>TEXTURE </a:t>
            </a:r>
            <a:r>
              <a:rPr lang="en-US" dirty="0"/>
              <a:t>(mouthfeel)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dirty="0"/>
              <a:t>We often think of texture as primarily crunchy or crispy</a:t>
            </a:r>
          </a:p>
          <a:p>
            <a:pPr>
              <a:buFont typeface="Arial" charset="0"/>
              <a:buChar char="•"/>
            </a:pPr>
            <a:r>
              <a:rPr lang="en-US" dirty="0"/>
              <a:t>Ben and Jerry’s</a:t>
            </a:r>
          </a:p>
          <a:p>
            <a:pPr>
              <a:buFont typeface="Arial" charset="0"/>
              <a:buChar char="•"/>
            </a:pPr>
            <a:r>
              <a:rPr lang="en-US" dirty="0"/>
              <a:t>Smoothness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Gelatin </a:t>
            </a:r>
            <a:r>
              <a:rPr lang="en-US" dirty="0"/>
              <a:t>from demi-glace</a:t>
            </a:r>
          </a:p>
          <a:p>
            <a:pPr>
              <a:buFont typeface="Arial" charset="0"/>
              <a:buChar char="•"/>
            </a:pPr>
            <a:r>
              <a:rPr lang="en-US" dirty="0"/>
              <a:t>Tripe</a:t>
            </a:r>
          </a:p>
          <a:p>
            <a:pPr>
              <a:buFont typeface="Arial" charset="0"/>
              <a:buChar char="•"/>
            </a:pPr>
            <a:r>
              <a:rPr lang="en-US" dirty="0"/>
              <a:t>Carbonation </a:t>
            </a:r>
          </a:p>
          <a:p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65400"/>
            <a:ext cx="3886200" cy="2586038"/>
          </a:xfrm>
        </p:spPr>
      </p:pic>
    </p:spTree>
    <p:extLst>
      <p:ext uri="{BB962C8B-B14F-4D97-AF65-F5344CB8AC3E}">
        <p14:creationId xmlns:p14="http://schemas.microsoft.com/office/powerpoint/2010/main" val="42611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Other Taste Factors </a:t>
            </a:r>
            <a:r>
              <a:rPr lang="en-US" dirty="0" smtClean="0"/>
              <a:t>- ASTRINGENCY </a:t>
            </a:r>
            <a:r>
              <a:rPr lang="en-US" dirty="0"/>
              <a:t>(mouthfeel)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dirty="0"/>
              <a:t>Our mouths “pucker” to register astringency</a:t>
            </a:r>
          </a:p>
          <a:p>
            <a:pPr>
              <a:buFont typeface="Arial" charset="0"/>
              <a:buChar char="•"/>
            </a:pPr>
            <a:r>
              <a:rPr lang="en-US" dirty="0"/>
              <a:t>Red wine, strong tea</a:t>
            </a:r>
          </a:p>
          <a:p>
            <a:pPr>
              <a:buFont typeface="Arial" charset="0"/>
              <a:buChar char="•"/>
            </a:pPr>
            <a:r>
              <a:rPr lang="en-US" dirty="0"/>
              <a:t>Walnuts</a:t>
            </a:r>
          </a:p>
          <a:p>
            <a:pPr>
              <a:buFont typeface="Arial" charset="0"/>
              <a:buChar char="•"/>
            </a:pPr>
            <a:r>
              <a:rPr lang="en-US" dirty="0"/>
              <a:t>Cranberries</a:t>
            </a:r>
          </a:p>
          <a:p>
            <a:pPr>
              <a:buFont typeface="Arial" charset="0"/>
              <a:buChar char="•"/>
            </a:pPr>
            <a:r>
              <a:rPr lang="en-US" dirty="0"/>
              <a:t>Campari </a:t>
            </a:r>
          </a:p>
          <a:p>
            <a:pPr>
              <a:buFont typeface="Arial" charset="0"/>
              <a:buChar char="•"/>
            </a:pPr>
            <a:r>
              <a:rPr lang="en-US" dirty="0"/>
              <a:t>Sorbet used as an intermezzo </a:t>
            </a:r>
          </a:p>
          <a:p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05100"/>
            <a:ext cx="3886200" cy="2306638"/>
          </a:xfrm>
        </p:spPr>
      </p:pic>
    </p:spTree>
    <p:extLst>
      <p:ext uri="{BB962C8B-B14F-4D97-AF65-F5344CB8AC3E}">
        <p14:creationId xmlns:p14="http://schemas.microsoft.com/office/powerpoint/2010/main" val="3962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Other Taste Factors - </a:t>
            </a:r>
            <a:br>
              <a:rPr lang="en-US" dirty="0"/>
            </a:br>
            <a:r>
              <a:rPr lang="en-US" dirty="0" smtClean="0"/>
              <a:t>HOT </a:t>
            </a:r>
            <a:r>
              <a:rPr lang="en-US" dirty="0"/>
              <a:t>Receptors vs. </a:t>
            </a:r>
            <a:r>
              <a:rPr lang="en-US" dirty="0" smtClean="0"/>
              <a:t>COLD </a:t>
            </a:r>
            <a:r>
              <a:rPr lang="en-US" dirty="0"/>
              <a:t>Receptors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dirty="0"/>
              <a:t>Not a taste, but a </a:t>
            </a:r>
            <a:r>
              <a:rPr lang="en-US" dirty="0" smtClean="0"/>
              <a:t>feeling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Hot – pepper, </a:t>
            </a:r>
            <a:r>
              <a:rPr lang="en-US" dirty="0" err="1"/>
              <a:t>chiles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Cold – mint, menthol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38450"/>
            <a:ext cx="3886200" cy="2039938"/>
          </a:xfrm>
        </p:spPr>
      </p:pic>
    </p:spTree>
    <p:extLst>
      <p:ext uri="{BB962C8B-B14F-4D97-AF65-F5344CB8AC3E}">
        <p14:creationId xmlns:p14="http://schemas.microsoft.com/office/powerpoint/2010/main" val="3988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taste factors- PIQUANT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nerve endings on the tongue that taste peppery heat, except they are pain receptors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Picante is not recognized by science as a taste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taste factors- SHARP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Tastes that punctuate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Similar to bitter, but with some picante heat in the aroma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07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taste factors- </a:t>
            </a:r>
            <a:r>
              <a:rPr lang="en-US" dirty="0" smtClean="0"/>
              <a:t>TANGY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Taste that pulls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 referred to as sour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Seems to brighten flavors making them more distinct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Partners well with most other flavors except bitter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0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taste factors- </a:t>
            </a:r>
            <a:r>
              <a:rPr lang="en-US" dirty="0" smtClean="0"/>
              <a:t>VINTED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182"/>
            <a:ext cx="75438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Tastes that pull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Wine as a food ingredient has 2 pulling characteristics</a:t>
            </a:r>
          </a:p>
          <a:p>
            <a:pPr lvl="1"/>
            <a:r>
              <a:rPr lang="en-US" dirty="0" smtClean="0"/>
              <a:t>The bitterness of wine helps cut through other tastes and to clean the palate</a:t>
            </a:r>
          </a:p>
          <a:p>
            <a:pPr lvl="1"/>
            <a:r>
              <a:rPr lang="en-US" dirty="0" smtClean="0"/>
              <a:t>The fruitiness of wine also pulls forward sweetness, which compliments salt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commonly found in most cuisines from Asia, North Africa, and the 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37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taste factors- </a:t>
            </a:r>
            <a:r>
              <a:rPr lang="en-US" dirty="0" smtClean="0"/>
              <a:t>BULBY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Taste that pulls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Usually from members of the onion family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Their aroma tends to fill the nose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Raw: tends to be rather sharp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Cooked: the sugar caramelizes and the sharpness becomes sweet and slightly nutty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Don’t generally pair well with sweet things like fruit</a:t>
            </a:r>
          </a:p>
        </p:txBody>
      </p:sp>
    </p:spTree>
    <p:extLst>
      <p:ext uri="{BB962C8B-B14F-4D97-AF65-F5344CB8AC3E}">
        <p14:creationId xmlns:p14="http://schemas.microsoft.com/office/powerpoint/2010/main" val="3365223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taste factors- </a:t>
            </a:r>
            <a:r>
              <a:rPr lang="en-US" dirty="0" smtClean="0"/>
              <a:t>FLORAL /HERBAL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817" y="1877182"/>
            <a:ext cx="7543800" cy="440266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Tastes that pull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Often used to pull up and focus specific tastes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Usually refers to herbs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Herbs with a licorice taste will pull the sweet side of a recipe</a:t>
            </a:r>
          </a:p>
          <a:p>
            <a:pPr lvl="1"/>
            <a:r>
              <a:rPr lang="en-US" dirty="0" smtClean="0"/>
              <a:t>Tarragon</a:t>
            </a:r>
          </a:p>
          <a:p>
            <a:pPr lvl="1"/>
            <a:r>
              <a:rPr lang="en-US" dirty="0" smtClean="0"/>
              <a:t>Basil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herbs will accent the saltiness, meatiness, and fishiness as well as define garden tastes</a:t>
            </a:r>
          </a:p>
          <a:p>
            <a:pPr lvl="1"/>
            <a:r>
              <a:rPr lang="en-US" dirty="0" smtClean="0"/>
              <a:t>Rosemary</a:t>
            </a:r>
          </a:p>
          <a:p>
            <a:pPr lvl="1"/>
            <a:r>
              <a:rPr lang="en-US" dirty="0" smtClean="0"/>
              <a:t>Thyme</a:t>
            </a:r>
          </a:p>
          <a:p>
            <a:pPr lvl="1"/>
            <a:r>
              <a:rPr lang="en-US" dirty="0" smtClean="0"/>
              <a:t>Oregano</a:t>
            </a:r>
          </a:p>
          <a:p>
            <a:pPr lvl="1"/>
            <a:r>
              <a:rPr lang="en-US" dirty="0" smtClean="0"/>
              <a:t>Marjoram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will accent the element in the fruit that differentiates it from pure sugar</a:t>
            </a:r>
          </a:p>
          <a:p>
            <a:pPr lvl="1"/>
            <a:r>
              <a:rPr lang="en-US" dirty="0" smtClean="0"/>
              <a:t>Lemon zest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Flavor Sensation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59543" y="1416741"/>
            <a:ext cx="7543800" cy="1278466"/>
          </a:xfrm>
        </p:spPr>
        <p:txBody>
          <a:bodyPr numCol="1">
            <a:noAutofit/>
          </a:bodyPr>
          <a:lstStyle/>
          <a:p>
            <a:r>
              <a:rPr lang="en-US" dirty="0"/>
              <a:t>3/5 of flavor comes from smell</a:t>
            </a:r>
          </a:p>
          <a:p>
            <a:r>
              <a:rPr lang="en-US" dirty="0"/>
              <a:t>1/5 of flavor comes from vision and texture</a:t>
            </a:r>
          </a:p>
          <a:p>
            <a:r>
              <a:rPr lang="en-US" dirty="0"/>
              <a:t>1/5 of flavor comes from </a:t>
            </a:r>
            <a:r>
              <a:rPr lang="en-US" dirty="0"/>
              <a:t>taste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200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181600" y="24212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taste factors- </a:t>
            </a:r>
            <a:r>
              <a:rPr lang="en-US" dirty="0" smtClean="0"/>
              <a:t>SPICED AROMATIC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Usually refers to spices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tasted by themselves, they tend to be bitter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Generally used for the aroma that is produced with cooked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96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taste factors- </a:t>
            </a:r>
            <a:r>
              <a:rPr lang="en-US" dirty="0" smtClean="0"/>
              <a:t>FUNKY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Tastes that pull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Have an organic, overripe smell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smell and taste of aged, highly organic ingredients stimulates the palate and pulls up strong flavors</a:t>
            </a:r>
          </a:p>
          <a:p>
            <a:pPr lvl="1"/>
            <a:r>
              <a:rPr lang="en-US" dirty="0" smtClean="0"/>
              <a:t>Cabbages</a:t>
            </a:r>
          </a:p>
          <a:p>
            <a:pPr lvl="1"/>
            <a:r>
              <a:rPr lang="en-US" dirty="0" smtClean="0"/>
              <a:t>Truffles</a:t>
            </a:r>
          </a:p>
          <a:p>
            <a:pPr lvl="1"/>
            <a:r>
              <a:rPr lang="en-US" dirty="0" smtClean="0"/>
              <a:t>Aged meats</a:t>
            </a:r>
          </a:p>
          <a:p>
            <a:pPr lvl="1"/>
            <a:r>
              <a:rPr lang="en-US" dirty="0" smtClean="0"/>
              <a:t>Pungent cheeses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44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Taste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Vegetables, meat, poultry and fish are the foundations upon which we build recipes</a:t>
            </a:r>
          </a:p>
          <a:p>
            <a:pPr marL="0" indent="0">
              <a:buNone/>
            </a:pPr>
            <a:r>
              <a:rPr lang="en-US" dirty="0" smtClean="0"/>
              <a:t>Try not to think of them as main ingredients (although they are), but as the main platforms upon which other tastes can stand and interact.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Garden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Meaty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Oceanic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28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Platform-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vegetables have some common element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Watery aspect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Pleasing crunch when eaten raw or lightly cooked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have sugar that sweetens and smooths</a:t>
            </a:r>
          </a:p>
          <a:p>
            <a:pPr lvl="1"/>
            <a:r>
              <a:rPr lang="en-US" dirty="0" smtClean="0"/>
              <a:t>This can caramelize and intensify flavors</a:t>
            </a:r>
          </a:p>
        </p:txBody>
      </p:sp>
    </p:spTree>
    <p:extLst>
      <p:ext uri="{BB962C8B-B14F-4D97-AF65-F5344CB8AC3E}">
        <p14:creationId xmlns:p14="http://schemas.microsoft.com/office/powerpoint/2010/main" val="3111945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</a:t>
            </a:r>
            <a:r>
              <a:rPr lang="en-US" dirty="0" smtClean="0"/>
              <a:t>Platform- MEATY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Meat is hard to overpower with other flavors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support or even improve spices, herbs, wine, vinegar, breading, brining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2 strongest impressions of meats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Aroma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40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Platform- </a:t>
            </a:r>
            <a:r>
              <a:rPr lang="en-US" dirty="0" smtClean="0"/>
              <a:t>OCEANIC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3 components to the taste of fish and seafood</a:t>
            </a:r>
          </a:p>
          <a:p>
            <a:pPr lvl="1"/>
            <a:r>
              <a:rPr lang="en-US" dirty="0" smtClean="0"/>
              <a:t>Aroma</a:t>
            </a:r>
          </a:p>
          <a:p>
            <a:pPr lvl="1"/>
            <a:r>
              <a:rPr lang="en-US" dirty="0" smtClean="0"/>
              <a:t>Taste on the palate</a:t>
            </a:r>
          </a:p>
          <a:p>
            <a:pPr lvl="1"/>
            <a:r>
              <a:rPr lang="en-US" dirty="0" smtClean="0"/>
              <a:t>Texture </a:t>
            </a:r>
          </a:p>
          <a:p>
            <a:pPr marL="150876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(i.e.- shellfish have a buttery component, and fresh water fish have a milder taste than saltwater fish)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28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Platform- </a:t>
            </a:r>
            <a:r>
              <a:rPr lang="en-US" dirty="0" smtClean="0"/>
              <a:t>STARCHY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Starches tend to marry well with strong flavors, diffusing and extending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starches’ primary function in the mouth is texture</a:t>
            </a:r>
          </a:p>
          <a:p>
            <a:pPr lvl="1"/>
            <a:r>
              <a:rPr lang="en-US" dirty="0" smtClean="0"/>
              <a:t>Coats the tongue, calming down strong flavors and cleans off the palate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31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Seasoning vs. Flavoring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2121803"/>
            <a:ext cx="3703320" cy="1201948"/>
          </a:xfrm>
        </p:spPr>
        <p:txBody>
          <a:bodyPr>
            <a:noAutofit/>
          </a:bodyPr>
          <a:lstStyle/>
          <a:p>
            <a:r>
              <a:rPr lang="en-US" u="sng" dirty="0"/>
              <a:t>Seasoning</a:t>
            </a:r>
            <a:r>
              <a:rPr lang="en-US" dirty="0"/>
              <a:t> is meant to enhance the natural flavor of the food without significantly changing it’s flavor</a:t>
            </a:r>
            <a:r>
              <a:rPr lang="en-US" sz="2000" dirty="0"/>
              <a:t>	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3537131"/>
            <a:ext cx="3703320" cy="27787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Add at the end of the cooking process to round out the flavors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Add at the beginning of the cooking process to have the seasoning absorbed or blended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Reduction may concentrate the seasoning 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27897" y="1664376"/>
            <a:ext cx="3703320" cy="1201948"/>
          </a:xfrm>
        </p:spPr>
        <p:txBody>
          <a:bodyPr>
            <a:noAutofit/>
          </a:bodyPr>
          <a:lstStyle/>
          <a:p>
            <a:r>
              <a:rPr lang="en-US" u="sng" smtClean="0"/>
              <a:t>Flavoring </a:t>
            </a:r>
            <a:r>
              <a:rPr lang="en-US" dirty="0"/>
              <a:t>is meant to add a new flavor to the food, thus changing or modifying the original flavor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27897" y="3082803"/>
            <a:ext cx="4328160" cy="3378200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Most items need to be added at the beginning of the cooking process so their flavors can be released and blended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Too much cooking could cause flavors to be 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Few items can be added at the end of cooking</a:t>
            </a:r>
          </a:p>
          <a:p>
            <a:pPr lvl="1"/>
            <a:r>
              <a:rPr lang="en-US" sz="1800" dirty="0"/>
              <a:t>Fresh herbs</a:t>
            </a:r>
          </a:p>
          <a:p>
            <a:pPr lvl="1"/>
            <a:r>
              <a:rPr lang="en-US" sz="1800" dirty="0"/>
              <a:t>Liqueurs/ wines</a:t>
            </a:r>
          </a:p>
          <a:p>
            <a:pPr lvl="1"/>
            <a:r>
              <a:rPr lang="en-US" sz="1800" dirty="0"/>
              <a:t>Mustard</a:t>
            </a:r>
          </a:p>
          <a:p>
            <a:pPr lvl="1"/>
            <a:r>
              <a:rPr lang="en-US" sz="1800" dirty="0"/>
              <a:t>Worcestershire sauce</a:t>
            </a:r>
          </a:p>
          <a:p>
            <a:pPr lvl="1"/>
            <a:r>
              <a:rPr lang="en-US" sz="1800" dirty="0"/>
              <a:t>Tabasco </a:t>
            </a:r>
          </a:p>
        </p:txBody>
      </p:sp>
    </p:spTree>
    <p:extLst>
      <p:ext uri="{BB962C8B-B14F-4D97-AF65-F5344CB8AC3E}">
        <p14:creationId xmlns:p14="http://schemas.microsoft.com/office/powerpoint/2010/main" val="4085256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>
                <a:latin typeface="Curlz MT" panose="04040404050702020202" pitchFamily="82" charset="0"/>
              </a:rPr>
              <a:t>Is </a:t>
            </a:r>
            <a:r>
              <a:rPr lang="en-US" sz="9600" dirty="0">
                <a:latin typeface="Curlz MT" panose="04040404050702020202" pitchFamily="82" charset="0"/>
              </a:rPr>
              <a:t>t</a:t>
            </a:r>
            <a:r>
              <a:rPr lang="en-US" sz="9600" dirty="0">
                <a:latin typeface="Curlz MT" panose="04040404050702020202" pitchFamily="82" charset="0"/>
              </a:rPr>
              <a:t>aste alone all you can go by?</a:t>
            </a:r>
            <a:endParaRPr lang="en-US" sz="96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7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factors that can affect our perception of flavors. Discuss the ways this relates to prepare certain foods.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flavoring? Does every kitchen stock the same flavoring ingredients? Explain your answer.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sensory analysis?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the seven elements of taste. 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04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chemeClr val="accent6"/>
                </a:solidFill>
              </a:rPr>
              <a:t>Food is amazingly complex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b="1" dirty="0" smtClean="0"/>
              <a:t>Sour Apple Jolly Rancher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dirty="0" smtClean="0"/>
              <a:t>Precisely 26 flavor chemicals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numCol="1"/>
          <a:lstStyle/>
          <a:p>
            <a:r>
              <a:rPr lang="en-US" b="1" dirty="0" smtClean="0"/>
              <a:t>Granny Smith Apple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dirty="0" smtClean="0"/>
              <a:t>At least 2500 flavor chemicals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03" y="3505201"/>
            <a:ext cx="2580515" cy="2233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66656"/>
            <a:ext cx="2362152" cy="20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Why study flavor?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Arial" charset="0"/>
              <a:buChar char="•"/>
            </a:pPr>
            <a:r>
              <a:rPr lang="en-US" sz="2000" dirty="0"/>
              <a:t>Can </a:t>
            </a:r>
            <a:r>
              <a:rPr lang="en-US" sz="2000" dirty="0"/>
              <a:t>you explain the difference between the tastes of cheddar cheese and brie cheese?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Can you explain the difference between a Macintosh apple and a </a:t>
            </a:r>
            <a:r>
              <a:rPr lang="en-US" sz="2000" dirty="0"/>
              <a:t>Fuji </a:t>
            </a:r>
            <a:r>
              <a:rPr lang="en-US" sz="2000" dirty="0"/>
              <a:t>apple?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You clearly know the difference, but explaining the difference is difficult. 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of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sweet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sour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salty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umami   (the “savory” sensation)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ungency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astringency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What????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u="sng" dirty="0"/>
              <a:t>Sweet 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ugar, honey, corn syrup, fructose</a:t>
            </a:r>
          </a:p>
          <a:p>
            <a:pPr>
              <a:buNone/>
            </a:pPr>
            <a:r>
              <a:rPr lang="en-US" sz="2000" u="sng" dirty="0"/>
              <a:t>Sour</a:t>
            </a:r>
            <a:r>
              <a:rPr lang="en-US" sz="2000" dirty="0"/>
              <a:t>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vinegar, </a:t>
            </a:r>
            <a:r>
              <a:rPr lang="en-US" sz="2000" dirty="0">
                <a:solidFill>
                  <a:srgbClr val="FFFF00"/>
                </a:solidFill>
              </a:rPr>
              <a:t>lemon juice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unsweetened yogurt, sauerkraut </a:t>
            </a:r>
          </a:p>
          <a:p>
            <a:pPr>
              <a:buNone/>
            </a:pPr>
            <a:r>
              <a:rPr lang="en-US" sz="2000" u="sng" dirty="0"/>
              <a:t>Bitter</a:t>
            </a:r>
            <a:r>
              <a:rPr lang="en-US" sz="2000" dirty="0"/>
              <a:t>- 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baking soda, unripe berries, unsweetened chocolate, raw cinnamon</a:t>
            </a:r>
          </a:p>
          <a:p>
            <a:pPr>
              <a:buNone/>
            </a:pPr>
            <a:r>
              <a:rPr lang="en-US" sz="2000" u="sng" dirty="0"/>
              <a:t>Salty</a:t>
            </a:r>
            <a:r>
              <a:rPr lang="en-US" sz="2000" dirty="0"/>
              <a:t>-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</a:t>
            </a:r>
            <a:endParaRPr lang="en-US" sz="20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000" u="sng" dirty="0"/>
              <a:t>Umami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“meat”, mushrooms, MSG</a:t>
            </a:r>
          </a:p>
          <a:p>
            <a:pPr>
              <a:buNone/>
            </a:pPr>
            <a:r>
              <a:rPr lang="en-US" sz="2000" u="sng" dirty="0"/>
              <a:t>Pungent</a:t>
            </a:r>
            <a:r>
              <a:rPr lang="en-US" sz="2000" dirty="0"/>
              <a:t>- black </a:t>
            </a:r>
            <a:r>
              <a:rPr lang="en-US" sz="2000" dirty="0"/>
              <a:t>pepper,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chilies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ginger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u="sng" dirty="0"/>
              <a:t>Astringent-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2D050"/>
                </a:solidFill>
              </a:rPr>
              <a:t>unripe </a:t>
            </a:r>
            <a:r>
              <a:rPr lang="en-US" sz="2000" dirty="0">
                <a:solidFill>
                  <a:srgbClr val="92D050"/>
                </a:solidFill>
              </a:rPr>
              <a:t>banana, </a:t>
            </a:r>
            <a:r>
              <a:rPr lang="en-US" sz="2000" dirty="0">
                <a:solidFill>
                  <a:srgbClr val="7030A0"/>
                </a:solidFill>
              </a:rPr>
              <a:t>pomegranate</a:t>
            </a:r>
          </a:p>
          <a:p>
            <a:pPr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50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 Template" id="{637BAA99-222C-B645-9714-C07B6E59E4CB}" vid="{7CF8884E-9F8F-2D4F-995D-BBA10E389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 Template</Template>
  <TotalTime>10</TotalTime>
  <Words>2246</Words>
  <Application>Microsoft Office PowerPoint</Application>
  <PresentationFormat>Widescreen</PresentationFormat>
  <Paragraphs>322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Bradley Hand ITC</vt:lpstr>
      <vt:lpstr>Calibri</vt:lpstr>
      <vt:lpstr>Calibri Light</vt:lpstr>
      <vt:lpstr>Curlz MT</vt:lpstr>
      <vt:lpstr>Verdana</vt:lpstr>
      <vt:lpstr>Wingdings</vt:lpstr>
      <vt:lpstr>Office Theme</vt:lpstr>
      <vt:lpstr>Elements of Taste &amp; Flavor</vt:lpstr>
      <vt:lpstr>Definitions</vt:lpstr>
      <vt:lpstr>What is Taste?</vt:lpstr>
      <vt:lpstr>Flavor Sensation</vt:lpstr>
      <vt:lpstr>Food is amazingly complex</vt:lpstr>
      <vt:lpstr>Why study flavor?</vt:lpstr>
      <vt:lpstr>Elements of Taste</vt:lpstr>
      <vt:lpstr>What is What????</vt:lpstr>
      <vt:lpstr>PowerPoint Presentation</vt:lpstr>
      <vt:lpstr>PowerPoint Presentation</vt:lpstr>
      <vt:lpstr>PowerPoint Presentation</vt:lpstr>
      <vt:lpstr>How do you taste?</vt:lpstr>
      <vt:lpstr>5 basic tastes - SALT</vt:lpstr>
      <vt:lpstr>5 basic tastes - BITTER</vt:lpstr>
      <vt:lpstr>5 basic tastes - SWEET</vt:lpstr>
      <vt:lpstr>5 basic tastes - SOUR</vt:lpstr>
      <vt:lpstr>5 basic tastes - UMAMI</vt:lpstr>
      <vt:lpstr>PowerPoint Presentation</vt:lpstr>
      <vt:lpstr>Aroma Perception</vt:lpstr>
      <vt:lpstr>Retronasal Olfaction </vt:lpstr>
      <vt:lpstr>Other Taste Factors - Temperature (mouthfeel)</vt:lpstr>
      <vt:lpstr>Enjoying a cup of coffee</vt:lpstr>
      <vt:lpstr>Ayurveda</vt:lpstr>
      <vt:lpstr>Ayurveda</vt:lpstr>
      <vt:lpstr>Balancing the Doshas Through Taste</vt:lpstr>
      <vt:lpstr>PowerPoint Presentation</vt:lpstr>
      <vt:lpstr>Now what?</vt:lpstr>
      <vt:lpstr>Tastes that push</vt:lpstr>
      <vt:lpstr>Tastes that pull</vt:lpstr>
      <vt:lpstr>Tastes that punctuate</vt:lpstr>
      <vt:lpstr>Other Taste Factors - TEXTURE (mouthfeel)</vt:lpstr>
      <vt:lpstr>Other Taste Factors - ASTRINGENCY (mouthfeel)</vt:lpstr>
      <vt:lpstr>Other Taste Factors -  HOT Receptors vs. COLD Receptors</vt:lpstr>
      <vt:lpstr>Other taste factors- PIQUANT</vt:lpstr>
      <vt:lpstr>Other taste factors- SHARP</vt:lpstr>
      <vt:lpstr>Other taste factors- TANGY</vt:lpstr>
      <vt:lpstr>Other taste factors- VINTED</vt:lpstr>
      <vt:lpstr>Other taste factors- BULBY </vt:lpstr>
      <vt:lpstr>Other taste factors- FLORAL /HERBAL</vt:lpstr>
      <vt:lpstr>Other taste factors- SPICED AROMATIC</vt:lpstr>
      <vt:lpstr>Other taste factors- FUNKY</vt:lpstr>
      <vt:lpstr>Other Taste platforms</vt:lpstr>
      <vt:lpstr>Taste Platform- GARDEN</vt:lpstr>
      <vt:lpstr>Taste Platform- MEATY</vt:lpstr>
      <vt:lpstr>Taste Platform- OCEANIC</vt:lpstr>
      <vt:lpstr>Taste Platform- STARCHY</vt:lpstr>
      <vt:lpstr>Seasoning vs. Flavoring</vt:lpstr>
      <vt:lpstr>Overall </vt:lpstr>
      <vt:lpstr>Reflect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Taste &amp; Flavor</dc:title>
  <dc:creator>Jennifer Denlinger</dc:creator>
  <cp:lastModifiedBy>Jennifer Denlinger</cp:lastModifiedBy>
  <cp:revision>2</cp:revision>
  <dcterms:created xsi:type="dcterms:W3CDTF">2021-11-12T15:20:39Z</dcterms:created>
  <dcterms:modified xsi:type="dcterms:W3CDTF">2021-11-12T15:30:55Z</dcterms:modified>
</cp:coreProperties>
</file>